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9" r:id="rId5"/>
    <p:sldId id="303" r:id="rId6"/>
    <p:sldId id="283" r:id="rId7"/>
    <p:sldId id="297" r:id="rId8"/>
    <p:sldId id="284" r:id="rId9"/>
    <p:sldId id="296" r:id="rId10"/>
    <p:sldId id="295" r:id="rId11"/>
    <p:sldId id="294" r:id="rId12"/>
    <p:sldId id="293" r:id="rId13"/>
    <p:sldId id="292" r:id="rId14"/>
    <p:sldId id="291" r:id="rId15"/>
    <p:sldId id="290" r:id="rId16"/>
    <p:sldId id="289" r:id="rId17"/>
    <p:sldId id="287" r:id="rId18"/>
    <p:sldId id="286" r:id="rId19"/>
    <p:sldId id="298" r:id="rId20"/>
    <p:sldId id="300" r:id="rId21"/>
    <p:sldId id="285" r:id="rId22"/>
    <p:sldId id="301"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D4FDEF-F4EC-36BA-DCCB-D153A0295A11}" name="Oppong Gabrill" initials="OG" userId="Oppong Gabrill"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29245C"/>
    <a:srgbClr val="951B81"/>
    <a:srgbClr val="A3195B"/>
    <a:srgbClr val="6329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ll Oppong" userId="6482d3f9-74e9-4c9b-a861-612d38ef3fe2" providerId="ADAL" clId="{F360E8C7-C0AA-4910-905C-520203AD349E}"/>
    <pc:docChg chg="custSel modSld">
      <pc:chgData name="Gabrill Oppong" userId="6482d3f9-74e9-4c9b-a861-612d38ef3fe2" providerId="ADAL" clId="{F360E8C7-C0AA-4910-905C-520203AD349E}" dt="2025-04-29T13:46:38.414" v="43" actId="115"/>
      <pc:docMkLst>
        <pc:docMk/>
      </pc:docMkLst>
      <pc:sldChg chg="modSp mod">
        <pc:chgData name="Gabrill Oppong" userId="6482d3f9-74e9-4c9b-a861-612d38ef3fe2" providerId="ADAL" clId="{F360E8C7-C0AA-4910-905C-520203AD349E}" dt="2025-04-29T13:44:14.838" v="7" actId="20577"/>
        <pc:sldMkLst>
          <pc:docMk/>
          <pc:sldMk cId="3119480818" sldId="259"/>
        </pc:sldMkLst>
        <pc:spChg chg="mod">
          <ac:chgData name="Gabrill Oppong" userId="6482d3f9-74e9-4c9b-a861-612d38ef3fe2" providerId="ADAL" clId="{F360E8C7-C0AA-4910-905C-520203AD349E}" dt="2025-04-29T13:44:14.838" v="7" actId="20577"/>
          <ac:spMkLst>
            <pc:docMk/>
            <pc:sldMk cId="3119480818" sldId="259"/>
            <ac:spMk id="3" creationId="{D4E389B3-8457-5F96-0A98-E68B53B3A772}"/>
          </ac:spMkLst>
        </pc:spChg>
      </pc:sldChg>
      <pc:sldChg chg="modSp mod">
        <pc:chgData name="Gabrill Oppong" userId="6482d3f9-74e9-4c9b-a861-612d38ef3fe2" providerId="ADAL" clId="{F360E8C7-C0AA-4910-905C-520203AD349E}" dt="2025-04-29T13:46:38.414" v="43" actId="115"/>
        <pc:sldMkLst>
          <pc:docMk/>
          <pc:sldMk cId="640165108" sldId="291"/>
        </pc:sldMkLst>
        <pc:spChg chg="mod">
          <ac:chgData name="Gabrill Oppong" userId="6482d3f9-74e9-4c9b-a861-612d38ef3fe2" providerId="ADAL" clId="{F360E8C7-C0AA-4910-905C-520203AD349E}" dt="2025-04-29T13:46:38.414" v="43" actId="115"/>
          <ac:spMkLst>
            <pc:docMk/>
            <pc:sldMk cId="640165108" sldId="291"/>
            <ac:spMk id="8" creationId="{55D3DE12-8280-9AC2-4529-D19F8B0E7DE8}"/>
          </ac:spMkLst>
        </pc:spChg>
      </pc:sldChg>
      <pc:sldChg chg="modSp mod">
        <pc:chgData name="Gabrill Oppong" userId="6482d3f9-74e9-4c9b-a861-612d38ef3fe2" providerId="ADAL" clId="{F360E8C7-C0AA-4910-905C-520203AD349E}" dt="2025-04-29T13:45:45.326" v="13" actId="115"/>
        <pc:sldMkLst>
          <pc:docMk/>
          <pc:sldMk cId="927890579" sldId="292"/>
        </pc:sldMkLst>
        <pc:spChg chg="mod">
          <ac:chgData name="Gabrill Oppong" userId="6482d3f9-74e9-4c9b-a861-612d38ef3fe2" providerId="ADAL" clId="{F360E8C7-C0AA-4910-905C-520203AD349E}" dt="2025-04-29T13:45:45.326" v="13" actId="115"/>
          <ac:spMkLst>
            <pc:docMk/>
            <pc:sldMk cId="927890579" sldId="292"/>
            <ac:spMk id="4" creationId="{18696667-8567-DB84-8A25-7DE12CEC8851}"/>
          </ac:spMkLst>
        </pc:spChg>
        <pc:spChg chg="mod">
          <ac:chgData name="Gabrill Oppong" userId="6482d3f9-74e9-4c9b-a861-612d38ef3fe2" providerId="ADAL" clId="{F360E8C7-C0AA-4910-905C-520203AD349E}" dt="2025-04-29T13:45:33.029" v="11" actId="115"/>
          <ac:spMkLst>
            <pc:docMk/>
            <pc:sldMk cId="927890579" sldId="292"/>
            <ac:spMk id="8" creationId="{55D3DE12-8280-9AC2-4529-D19F8B0E7DE8}"/>
          </ac:spMkLst>
        </pc:spChg>
      </pc:sldChg>
      <pc:sldChg chg="modSp mod">
        <pc:chgData name="Gabrill Oppong" userId="6482d3f9-74e9-4c9b-a861-612d38ef3fe2" providerId="ADAL" clId="{F360E8C7-C0AA-4910-905C-520203AD349E}" dt="2025-04-29T13:46:16.413" v="41" actId="20577"/>
        <pc:sldMkLst>
          <pc:docMk/>
          <pc:sldMk cId="460415392" sldId="295"/>
        </pc:sldMkLst>
        <pc:spChg chg="mod">
          <ac:chgData name="Gabrill Oppong" userId="6482d3f9-74e9-4c9b-a861-612d38ef3fe2" providerId="ADAL" clId="{F360E8C7-C0AA-4910-905C-520203AD349E}" dt="2025-04-29T13:46:16.413" v="41" actId="20577"/>
          <ac:spMkLst>
            <pc:docMk/>
            <pc:sldMk cId="460415392" sldId="295"/>
            <ac:spMk id="4" creationId="{506AB81F-1D6A-1F38-F330-C4C013CAFF47}"/>
          </ac:spMkLst>
        </pc:spChg>
      </pc:sldChg>
      <pc:sldChg chg="modSp mod">
        <pc:chgData name="Gabrill Oppong" userId="6482d3f9-74e9-4c9b-a861-612d38ef3fe2" providerId="ADAL" clId="{F360E8C7-C0AA-4910-905C-520203AD349E}" dt="2025-04-29T13:44:37.443" v="9" actId="115"/>
        <pc:sldMkLst>
          <pc:docMk/>
          <pc:sldMk cId="3933946867" sldId="297"/>
        </pc:sldMkLst>
        <pc:spChg chg="mod">
          <ac:chgData name="Gabrill Oppong" userId="6482d3f9-74e9-4c9b-a861-612d38ef3fe2" providerId="ADAL" clId="{F360E8C7-C0AA-4910-905C-520203AD349E}" dt="2025-04-29T13:44:37.443" v="9" actId="115"/>
          <ac:spMkLst>
            <pc:docMk/>
            <pc:sldMk cId="3933946867" sldId="297"/>
            <ac:spMk id="8" creationId="{55D3DE12-8280-9AC2-4529-D19F8B0E7DE8}"/>
          </ac:spMkLst>
        </pc:spChg>
      </pc:sldChg>
    </pc:docChg>
  </pc:docChgLst>
  <pc:docChgLst>
    <pc:chgData clId="Web-{E5430F59-ECB8-948F-C560-4B93ACA0A092}"/>
    <pc:docChg chg="modSld">
      <pc:chgData name="" userId="" providerId="" clId="Web-{E5430F59-ECB8-948F-C560-4B93ACA0A092}" dt="2025-01-27T15:03:53.690" v="2" actId="20577"/>
      <pc:docMkLst>
        <pc:docMk/>
      </pc:docMkLst>
      <pc:sldChg chg="modSp">
        <pc:chgData name="" userId="" providerId="" clId="Web-{E5430F59-ECB8-948F-C560-4B93ACA0A092}" dt="2025-01-27T15:03:53.690" v="2" actId="20577"/>
        <pc:sldMkLst>
          <pc:docMk/>
          <pc:sldMk cId="3119480818" sldId="259"/>
        </pc:sldMkLst>
        <pc:spChg chg="mod">
          <ac:chgData name="" userId="" providerId="" clId="Web-{E5430F59-ECB8-948F-C560-4B93ACA0A092}" dt="2025-01-27T15:03:53.690" v="2" actId="20577"/>
          <ac:spMkLst>
            <pc:docMk/>
            <pc:sldMk cId="3119480818" sldId="259"/>
            <ac:spMk id="3" creationId="{D4E389B3-8457-5F96-0A98-E68B53B3A772}"/>
          </ac:spMkLst>
        </pc:spChg>
      </pc:sldChg>
    </pc:docChg>
  </pc:docChgLst>
  <pc:docChgLst>
    <pc:chgData name="Ted Evelegh" userId="S::tedevelegh@obcrdsc.co.uk::2e29e4c8-329d-4624-81b2-ababa31082a9" providerId="AD" clId="Web-{E5430F59-ECB8-948F-C560-4B93ACA0A092}"/>
    <pc:docChg chg="modSld">
      <pc:chgData name="Ted Evelegh" userId="S::tedevelegh@obcrdsc.co.uk::2e29e4c8-329d-4624-81b2-ababa31082a9" providerId="AD" clId="Web-{E5430F59-ECB8-948F-C560-4B93ACA0A092}" dt="2025-01-27T15:10:08.718" v="139" actId="20577"/>
      <pc:docMkLst>
        <pc:docMk/>
      </pc:docMkLst>
      <pc:sldChg chg="modSp">
        <pc:chgData name="Ted Evelegh" userId="S::tedevelegh@obcrdsc.co.uk::2e29e4c8-329d-4624-81b2-ababa31082a9" providerId="AD" clId="Web-{E5430F59-ECB8-948F-C560-4B93ACA0A092}" dt="2025-01-27T15:03:59.018" v="2" actId="20577"/>
        <pc:sldMkLst>
          <pc:docMk/>
          <pc:sldMk cId="3119480818" sldId="259"/>
        </pc:sldMkLst>
        <pc:spChg chg="mod">
          <ac:chgData name="Ted Evelegh" userId="S::tedevelegh@obcrdsc.co.uk::2e29e4c8-329d-4624-81b2-ababa31082a9" providerId="AD" clId="Web-{E5430F59-ECB8-948F-C560-4B93ACA0A092}" dt="2025-01-27T15:03:59.018" v="2" actId="20577"/>
          <ac:spMkLst>
            <pc:docMk/>
            <pc:sldMk cId="3119480818" sldId="259"/>
            <ac:spMk id="3" creationId="{D4E389B3-8457-5F96-0A98-E68B53B3A772}"/>
          </ac:spMkLst>
        </pc:spChg>
      </pc:sldChg>
      <pc:sldChg chg="modSp">
        <pc:chgData name="Ted Evelegh" userId="S::tedevelegh@obcrdsc.co.uk::2e29e4c8-329d-4624-81b2-ababa31082a9" providerId="AD" clId="Web-{E5430F59-ECB8-948F-C560-4B93ACA0A092}" dt="2025-01-27T15:10:08.718" v="139" actId="20577"/>
        <pc:sldMkLst>
          <pc:docMk/>
          <pc:sldMk cId="3392942249" sldId="303"/>
        </pc:sldMkLst>
        <pc:spChg chg="mod">
          <ac:chgData name="Ted Evelegh" userId="S::tedevelegh@obcrdsc.co.uk::2e29e4c8-329d-4624-81b2-ababa31082a9" providerId="AD" clId="Web-{E5430F59-ECB8-948F-C560-4B93ACA0A092}" dt="2025-01-27T15:10:08.718" v="139" actId="20577"/>
          <ac:spMkLst>
            <pc:docMk/>
            <pc:sldMk cId="3392942249" sldId="303"/>
            <ac:spMk id="4" creationId="{5AE10A7B-5957-DD69-D3BD-F7CE3094BD91}"/>
          </ac:spMkLst>
        </pc:spChg>
      </pc:sldChg>
    </pc:docChg>
  </pc:docChgLst>
  <pc:docChgLst>
    <pc:chgData name="Gabrill Oppong" userId="6482d3f9-74e9-4c9b-a861-612d38ef3fe2" providerId="ADAL" clId="{E3B0FF17-7A60-4F53-AD9B-2AD5FE4D9885}"/>
    <pc:docChg chg="undo custSel modSld">
      <pc:chgData name="Gabrill Oppong" userId="6482d3f9-74e9-4c9b-a861-612d38ef3fe2" providerId="ADAL" clId="{E3B0FF17-7A60-4F53-AD9B-2AD5FE4D9885}" dt="2025-03-04T10:23:36.732" v="321" actId="20577"/>
      <pc:docMkLst>
        <pc:docMk/>
      </pc:docMkLst>
      <pc:sldChg chg="modSp mod">
        <pc:chgData name="Gabrill Oppong" userId="6482d3f9-74e9-4c9b-a861-612d38ef3fe2" providerId="ADAL" clId="{E3B0FF17-7A60-4F53-AD9B-2AD5FE4D9885}" dt="2025-03-04T10:23:36.732" v="321" actId="20577"/>
        <pc:sldMkLst>
          <pc:docMk/>
          <pc:sldMk cId="3119480818" sldId="259"/>
        </pc:sldMkLst>
        <pc:spChg chg="mod">
          <ac:chgData name="Gabrill Oppong" userId="6482d3f9-74e9-4c9b-a861-612d38ef3fe2" providerId="ADAL" clId="{E3B0FF17-7A60-4F53-AD9B-2AD5FE4D9885}" dt="2025-03-04T10:23:36.732" v="321" actId="20577"/>
          <ac:spMkLst>
            <pc:docMk/>
            <pc:sldMk cId="3119480818" sldId="259"/>
            <ac:spMk id="3" creationId="{D4E389B3-8457-5F96-0A98-E68B53B3A772}"/>
          </ac:spMkLst>
        </pc:spChg>
      </pc:sldChg>
      <pc:sldChg chg="modSp mod">
        <pc:chgData name="Gabrill Oppong" userId="6482d3f9-74e9-4c9b-a861-612d38ef3fe2" providerId="ADAL" clId="{E3B0FF17-7A60-4F53-AD9B-2AD5FE4D9885}" dt="2025-03-04T09:46:34.711" v="106" actId="313"/>
        <pc:sldMkLst>
          <pc:docMk/>
          <pc:sldMk cId="2004884396" sldId="286"/>
        </pc:sldMkLst>
        <pc:spChg chg="mod">
          <ac:chgData name="Gabrill Oppong" userId="6482d3f9-74e9-4c9b-a861-612d38ef3fe2" providerId="ADAL" clId="{E3B0FF17-7A60-4F53-AD9B-2AD5FE4D9885}" dt="2025-03-04T09:46:34.711" v="106" actId="313"/>
          <ac:spMkLst>
            <pc:docMk/>
            <pc:sldMk cId="2004884396" sldId="286"/>
            <ac:spMk id="8" creationId="{55D3DE12-8280-9AC2-4529-D19F8B0E7DE8}"/>
          </ac:spMkLst>
        </pc:spChg>
      </pc:sldChg>
      <pc:sldChg chg="addSp modSp mod">
        <pc:chgData name="Gabrill Oppong" userId="6482d3f9-74e9-4c9b-a861-612d38ef3fe2" providerId="ADAL" clId="{E3B0FF17-7A60-4F53-AD9B-2AD5FE4D9885}" dt="2025-03-04T10:19:06.288" v="295"/>
        <pc:sldMkLst>
          <pc:docMk/>
          <pc:sldMk cId="927890579" sldId="292"/>
        </pc:sldMkLst>
        <pc:spChg chg="add mod">
          <ac:chgData name="Gabrill Oppong" userId="6482d3f9-74e9-4c9b-a861-612d38ef3fe2" providerId="ADAL" clId="{E3B0FF17-7A60-4F53-AD9B-2AD5FE4D9885}" dt="2025-03-04T10:19:00.628" v="294"/>
          <ac:spMkLst>
            <pc:docMk/>
            <pc:sldMk cId="927890579" sldId="292"/>
            <ac:spMk id="4" creationId="{18696667-8567-DB84-8A25-7DE12CEC8851}"/>
          </ac:spMkLst>
        </pc:spChg>
        <pc:spChg chg="add mod">
          <ac:chgData name="Gabrill Oppong" userId="6482d3f9-74e9-4c9b-a861-612d38ef3fe2" providerId="ADAL" clId="{E3B0FF17-7A60-4F53-AD9B-2AD5FE4D9885}" dt="2025-03-04T10:19:06.288" v="295"/>
          <ac:spMkLst>
            <pc:docMk/>
            <pc:sldMk cId="927890579" sldId="292"/>
            <ac:spMk id="5" creationId="{5CEB2DF3-CC84-68FB-40D6-0EED2BF085D9}"/>
          </ac:spMkLst>
        </pc:spChg>
        <pc:spChg chg="mod">
          <ac:chgData name="Gabrill Oppong" userId="6482d3f9-74e9-4c9b-a861-612d38ef3fe2" providerId="ADAL" clId="{E3B0FF17-7A60-4F53-AD9B-2AD5FE4D9885}" dt="2025-03-04T10:13:55.642" v="115" actId="14100"/>
          <ac:spMkLst>
            <pc:docMk/>
            <pc:sldMk cId="927890579" sldId="292"/>
            <ac:spMk id="7" creationId="{A3715F8D-9E7E-2A82-303C-76F01C66A0B1}"/>
          </ac:spMkLst>
        </pc:spChg>
        <pc:spChg chg="mod">
          <ac:chgData name="Gabrill Oppong" userId="6482d3f9-74e9-4c9b-a861-612d38ef3fe2" providerId="ADAL" clId="{E3B0FF17-7A60-4F53-AD9B-2AD5FE4D9885}" dt="2025-03-04T10:15:31.792" v="138" actId="1076"/>
          <ac:spMkLst>
            <pc:docMk/>
            <pc:sldMk cId="927890579" sldId="292"/>
            <ac:spMk id="8" creationId="{55D3DE12-8280-9AC2-4529-D19F8B0E7DE8}"/>
          </ac:spMkLst>
        </pc:spChg>
        <pc:spChg chg="mod">
          <ac:chgData name="Gabrill Oppong" userId="6482d3f9-74e9-4c9b-a861-612d38ef3fe2" providerId="ADAL" clId="{E3B0FF17-7A60-4F53-AD9B-2AD5FE4D9885}" dt="2025-03-04T10:15:59.420" v="145" actId="1076"/>
          <ac:spMkLst>
            <pc:docMk/>
            <pc:sldMk cId="927890579" sldId="292"/>
            <ac:spMk id="9" creationId="{43579D2E-AD03-629B-72A1-E377493ECA04}"/>
          </ac:spMkLst>
        </pc:spChg>
        <pc:spChg chg="mod">
          <ac:chgData name="Gabrill Oppong" userId="6482d3f9-74e9-4c9b-a861-612d38ef3fe2" providerId="ADAL" clId="{E3B0FF17-7A60-4F53-AD9B-2AD5FE4D9885}" dt="2025-03-04T10:18:25.639" v="293" actId="1076"/>
          <ac:spMkLst>
            <pc:docMk/>
            <pc:sldMk cId="927890579" sldId="292"/>
            <ac:spMk id="14" creationId="{0CE82F80-327E-2B6B-1050-7940C047A739}"/>
          </ac:spMkLst>
        </pc:spChg>
        <pc:spChg chg="mod ord">
          <ac:chgData name="Gabrill Oppong" userId="6482d3f9-74e9-4c9b-a861-612d38ef3fe2" providerId="ADAL" clId="{E3B0FF17-7A60-4F53-AD9B-2AD5FE4D9885}" dt="2025-03-04T10:15:28.356" v="137" actId="1076"/>
          <ac:spMkLst>
            <pc:docMk/>
            <pc:sldMk cId="927890579" sldId="292"/>
            <ac:spMk id="15" creationId="{09DEB6C3-D5ED-A33A-977C-9337FC493DCC}"/>
          </ac:spMkLst>
        </pc:spChg>
        <pc:spChg chg="mod">
          <ac:chgData name="Gabrill Oppong" userId="6482d3f9-74e9-4c9b-a861-612d38ef3fe2" providerId="ADAL" clId="{E3B0FF17-7A60-4F53-AD9B-2AD5FE4D9885}" dt="2025-03-04T10:14:04.915" v="116" actId="14100"/>
          <ac:spMkLst>
            <pc:docMk/>
            <pc:sldMk cId="927890579" sldId="292"/>
            <ac:spMk id="16" creationId="{9BD500C4-F078-FFAF-8233-616536C35064}"/>
          </ac:spMkLst>
        </pc:spChg>
        <pc:spChg chg="mod">
          <ac:chgData name="Gabrill Oppong" userId="6482d3f9-74e9-4c9b-a861-612d38ef3fe2" providerId="ADAL" clId="{E3B0FF17-7A60-4F53-AD9B-2AD5FE4D9885}" dt="2025-03-04T10:13:51.074" v="114" actId="27636"/>
          <ac:spMkLst>
            <pc:docMk/>
            <pc:sldMk cId="927890579" sldId="292"/>
            <ac:spMk id="18" creationId="{9846BD06-E1C8-74C2-F912-31AE120E7CD1}"/>
          </ac:spMkLst>
        </pc:spChg>
      </pc:sldChg>
    </pc:docChg>
  </pc:docChgLst>
  <pc:docChgLst>
    <pc:chgData name="Oppong Gabrill" userId="6482d3f9-74e9-4c9b-a861-612d38ef3fe2" providerId="ADAL" clId="{17265262-5939-4D00-B45D-2335A3008478}"/>
    <pc:docChg chg="custSel modSld">
      <pc:chgData name="Oppong Gabrill" userId="6482d3f9-74e9-4c9b-a861-612d38ef3fe2" providerId="ADAL" clId="{17265262-5939-4D00-B45D-2335A3008478}" dt="2024-12-13T14:27:53.977" v="314" actId="1076"/>
      <pc:docMkLst>
        <pc:docMk/>
      </pc:docMkLst>
      <pc:sldChg chg="addSp delSp modSp mod">
        <pc:chgData name="Oppong Gabrill" userId="6482d3f9-74e9-4c9b-a861-612d38ef3fe2" providerId="ADAL" clId="{17265262-5939-4D00-B45D-2335A3008478}" dt="2024-12-13T14:27:53.977" v="314" actId="1076"/>
        <pc:sldMkLst>
          <pc:docMk/>
          <pc:sldMk cId="3392942249" sldId="303"/>
        </pc:sldMkLst>
        <pc:spChg chg="del mod">
          <ac:chgData name="Oppong Gabrill" userId="6482d3f9-74e9-4c9b-a861-612d38ef3fe2" providerId="ADAL" clId="{17265262-5939-4D00-B45D-2335A3008478}" dt="2024-12-13T14:27:48.930" v="312" actId="478"/>
          <ac:spMkLst>
            <pc:docMk/>
            <pc:sldMk cId="3392942249" sldId="303"/>
            <ac:spMk id="2" creationId="{CCE03175-BE90-CBF9-8B30-08D920C96F9E}"/>
          </ac:spMkLst>
        </pc:spChg>
        <pc:spChg chg="del mod">
          <ac:chgData name="Oppong Gabrill" userId="6482d3f9-74e9-4c9b-a861-612d38ef3fe2" providerId="ADAL" clId="{17265262-5939-4D00-B45D-2335A3008478}" dt="2024-12-13T11:39:33.329" v="3" actId="478"/>
          <ac:spMkLst>
            <pc:docMk/>
            <pc:sldMk cId="3392942249" sldId="303"/>
            <ac:spMk id="3" creationId="{1B2D824E-5BBC-5CC3-142A-E6FDC45D629E}"/>
          </ac:spMkLst>
        </pc:spChg>
        <pc:spChg chg="mod">
          <ac:chgData name="Oppong Gabrill" userId="6482d3f9-74e9-4c9b-a861-612d38ef3fe2" providerId="ADAL" clId="{17265262-5939-4D00-B45D-2335A3008478}" dt="2024-12-13T14:27:53.977" v="314" actId="1076"/>
          <ac:spMkLst>
            <pc:docMk/>
            <pc:sldMk cId="3392942249" sldId="303"/>
            <ac:spMk id="4" creationId="{5AE10A7B-5957-DD69-D3BD-F7CE3094BD91}"/>
          </ac:spMkLst>
        </pc:spChg>
        <pc:spChg chg="add del mod">
          <ac:chgData name="Oppong Gabrill" userId="6482d3f9-74e9-4c9b-a861-612d38ef3fe2" providerId="ADAL" clId="{17265262-5939-4D00-B45D-2335A3008478}" dt="2024-12-13T14:27:50.740" v="313" actId="478"/>
          <ac:spMkLst>
            <pc:docMk/>
            <pc:sldMk cId="3392942249" sldId="303"/>
            <ac:spMk id="6" creationId="{1B351894-F24B-4EF3-C6CD-FEE7748A321B}"/>
          </ac:spMkLst>
        </pc:spChg>
      </pc:sldChg>
    </pc:docChg>
  </pc:docChgLst>
  <pc:docChgLst>
    <pc:chgData name="Ted Evelegh" userId="S::tedevelegh@obcrdsc.co.uk::2e29e4c8-329d-4624-81b2-ababa31082a9" providerId="AD" clId="Web-{5A8087F0-8850-6B4C-997E-412614FA8775}"/>
    <pc:docChg chg="modSld">
      <pc:chgData name="Ted Evelegh" userId="S::tedevelegh@obcrdsc.co.uk::2e29e4c8-329d-4624-81b2-ababa31082a9" providerId="AD" clId="Web-{5A8087F0-8850-6B4C-997E-412614FA8775}" dt="2025-01-22T10:28:45.140" v="70" actId="14100"/>
      <pc:docMkLst>
        <pc:docMk/>
      </pc:docMkLst>
      <pc:sldChg chg="modSp">
        <pc:chgData name="Ted Evelegh" userId="S::tedevelegh@obcrdsc.co.uk::2e29e4c8-329d-4624-81b2-ababa31082a9" providerId="AD" clId="Web-{5A8087F0-8850-6B4C-997E-412614FA8775}" dt="2025-01-22T10:01:59.454" v="2" actId="20577"/>
        <pc:sldMkLst>
          <pc:docMk/>
          <pc:sldMk cId="1374184019" sldId="283"/>
        </pc:sldMkLst>
        <pc:spChg chg="mod">
          <ac:chgData name="Ted Evelegh" userId="S::tedevelegh@obcrdsc.co.uk::2e29e4c8-329d-4624-81b2-ababa31082a9" providerId="AD" clId="Web-{5A8087F0-8850-6B4C-997E-412614FA8775}" dt="2025-01-22T10:01:59.454" v="2" actId="20577"/>
          <ac:spMkLst>
            <pc:docMk/>
            <pc:sldMk cId="1374184019" sldId="283"/>
            <ac:spMk id="44" creationId="{77237F25-961E-ADA6-F15E-8CF29488DF0E}"/>
          </ac:spMkLst>
        </pc:spChg>
      </pc:sldChg>
      <pc:sldChg chg="modSp">
        <pc:chgData name="Ted Evelegh" userId="S::tedevelegh@obcrdsc.co.uk::2e29e4c8-329d-4624-81b2-ababa31082a9" providerId="AD" clId="Web-{5A8087F0-8850-6B4C-997E-412614FA8775}" dt="2025-01-22T10:16:38.947" v="49" actId="20577"/>
        <pc:sldMkLst>
          <pc:docMk/>
          <pc:sldMk cId="2004884396" sldId="286"/>
        </pc:sldMkLst>
        <pc:spChg chg="mod">
          <ac:chgData name="Ted Evelegh" userId="S::tedevelegh@obcrdsc.co.uk::2e29e4c8-329d-4624-81b2-ababa31082a9" providerId="AD" clId="Web-{5A8087F0-8850-6B4C-997E-412614FA8775}" dt="2025-01-22T10:16:38.947" v="49" actId="20577"/>
          <ac:spMkLst>
            <pc:docMk/>
            <pc:sldMk cId="2004884396" sldId="286"/>
            <ac:spMk id="3" creationId="{561F1CFF-1ABE-F43D-7906-9087E686778F}"/>
          </ac:spMkLst>
        </pc:spChg>
      </pc:sldChg>
      <pc:sldChg chg="modSp">
        <pc:chgData name="Ted Evelegh" userId="S::tedevelegh@obcrdsc.co.uk::2e29e4c8-329d-4624-81b2-ababa31082a9" providerId="AD" clId="Web-{5A8087F0-8850-6B4C-997E-412614FA8775}" dt="2025-01-22T10:28:45.140" v="70" actId="14100"/>
        <pc:sldMkLst>
          <pc:docMk/>
          <pc:sldMk cId="460415392" sldId="295"/>
        </pc:sldMkLst>
        <pc:spChg chg="mod">
          <ac:chgData name="Ted Evelegh" userId="S::tedevelegh@obcrdsc.co.uk::2e29e4c8-329d-4624-81b2-ababa31082a9" providerId="AD" clId="Web-{5A8087F0-8850-6B4C-997E-412614FA8775}" dt="2025-01-22T10:10:36.422" v="7" actId="20577"/>
          <ac:spMkLst>
            <pc:docMk/>
            <pc:sldMk cId="460415392" sldId="295"/>
            <ac:spMk id="4" creationId="{506AB81F-1D6A-1F38-F330-C4C013CAFF47}"/>
          </ac:spMkLst>
        </pc:spChg>
        <pc:spChg chg="mod">
          <ac:chgData name="Ted Evelegh" userId="S::tedevelegh@obcrdsc.co.uk::2e29e4c8-329d-4624-81b2-ababa31082a9" providerId="AD" clId="Web-{5A8087F0-8850-6B4C-997E-412614FA8775}" dt="2025-01-22T10:28:45.140" v="70" actId="14100"/>
          <ac:spMkLst>
            <pc:docMk/>
            <pc:sldMk cId="460415392" sldId="295"/>
            <ac:spMk id="6" creationId="{AE38FF30-D42C-6A68-74EE-79CD23F66E76}"/>
          </ac:spMkLst>
        </pc:spChg>
      </pc:sldChg>
      <pc:sldChg chg="modSp">
        <pc:chgData name="Ted Evelegh" userId="S::tedevelegh@obcrdsc.co.uk::2e29e4c8-329d-4624-81b2-ababa31082a9" providerId="AD" clId="Web-{5A8087F0-8850-6B4C-997E-412614FA8775}" dt="2025-01-22T10:27:50.341" v="69" actId="20577"/>
        <pc:sldMkLst>
          <pc:docMk/>
          <pc:sldMk cId="3933946867" sldId="297"/>
        </pc:sldMkLst>
        <pc:spChg chg="mod">
          <ac:chgData name="Ted Evelegh" userId="S::tedevelegh@obcrdsc.co.uk::2e29e4c8-329d-4624-81b2-ababa31082a9" providerId="AD" clId="Web-{5A8087F0-8850-6B4C-997E-412614FA8775}" dt="2025-01-22T10:27:50.341" v="69" actId="20577"/>
          <ac:spMkLst>
            <pc:docMk/>
            <pc:sldMk cId="3933946867" sldId="297"/>
            <ac:spMk id="8" creationId="{55D3DE12-8280-9AC2-4529-D19F8B0E7DE8}"/>
          </ac:spMkLst>
        </pc:spChg>
      </pc:sldChg>
      <pc:sldChg chg="modSp">
        <pc:chgData name="Ted Evelegh" userId="S::tedevelegh@obcrdsc.co.uk::2e29e4c8-329d-4624-81b2-ababa31082a9" providerId="AD" clId="Web-{5A8087F0-8850-6B4C-997E-412614FA8775}" dt="2025-01-22T10:22:23.879" v="50" actId="14100"/>
        <pc:sldMkLst>
          <pc:docMk/>
          <pc:sldMk cId="2561597039" sldId="298"/>
        </pc:sldMkLst>
        <pc:spChg chg="mod">
          <ac:chgData name="Ted Evelegh" userId="S::tedevelegh@obcrdsc.co.uk::2e29e4c8-329d-4624-81b2-ababa31082a9" providerId="AD" clId="Web-{5A8087F0-8850-6B4C-997E-412614FA8775}" dt="2025-01-22T10:22:23.879" v="50" actId="14100"/>
          <ac:spMkLst>
            <pc:docMk/>
            <pc:sldMk cId="2561597039" sldId="298"/>
            <ac:spMk id="7" creationId="{A3715F8D-9E7E-2A82-303C-76F01C66A0B1}"/>
          </ac:spMkLst>
        </pc:spChg>
      </pc:sldChg>
    </pc:docChg>
  </pc:docChgLst>
  <pc:docChgLst>
    <pc:chgData name="Ted Evelegh" userId="S::tedevelegh@obcrdsc.co.uk::2e29e4c8-329d-4624-81b2-ababa31082a9" providerId="AD" clId="Web-{7F9B6CAA-D11F-020E-F108-E0C7EE29DECF}"/>
    <pc:docChg chg="delSld modSld">
      <pc:chgData name="Ted Evelegh" userId="S::tedevelegh@obcrdsc.co.uk::2e29e4c8-329d-4624-81b2-ababa31082a9" providerId="AD" clId="Web-{7F9B6CAA-D11F-020E-F108-E0C7EE29DECF}" dt="2025-02-18T19:24:31.364" v="3" actId="20577"/>
      <pc:docMkLst>
        <pc:docMk/>
      </pc:docMkLst>
      <pc:sldChg chg="modSp">
        <pc:chgData name="Ted Evelegh" userId="S::tedevelegh@obcrdsc.co.uk::2e29e4c8-329d-4624-81b2-ababa31082a9" providerId="AD" clId="Web-{7F9B6CAA-D11F-020E-F108-E0C7EE29DECF}" dt="2025-02-18T19:24:31.364" v="3" actId="20577"/>
        <pc:sldMkLst>
          <pc:docMk/>
          <pc:sldMk cId="3872929000" sldId="294"/>
        </pc:sldMkLst>
        <pc:spChg chg="mod">
          <ac:chgData name="Ted Evelegh" userId="S::tedevelegh@obcrdsc.co.uk::2e29e4c8-329d-4624-81b2-ababa31082a9" providerId="AD" clId="Web-{7F9B6CAA-D11F-020E-F108-E0C7EE29DECF}" dt="2025-02-18T19:24:31.364" v="3" actId="20577"/>
          <ac:spMkLst>
            <pc:docMk/>
            <pc:sldMk cId="3872929000" sldId="294"/>
            <ac:spMk id="8" creationId="{55D3DE12-8280-9AC2-4529-D19F8B0E7DE8}"/>
          </ac:spMkLst>
        </pc:spChg>
      </pc:sldChg>
      <pc:sldChg chg="del">
        <pc:chgData name="Ted Evelegh" userId="S::tedevelegh@obcrdsc.co.uk::2e29e4c8-329d-4624-81b2-ababa31082a9" providerId="AD" clId="Web-{7F9B6CAA-D11F-020E-F108-E0C7EE29DECF}" dt="2025-02-18T19:23:12.049" v="0"/>
        <pc:sldMkLst>
          <pc:docMk/>
          <pc:sldMk cId="2086298270" sldId="304"/>
        </pc:sldMkLst>
      </pc:sldChg>
    </pc:docChg>
  </pc:docChgLst>
  <pc:docChgLst>
    <pc:chgData clId="Web-{7F9B6CAA-D11F-020E-F108-E0C7EE29DECF}"/>
    <pc:docChg chg="addSld">
      <pc:chgData name="" userId="" providerId="" clId="Web-{7F9B6CAA-D11F-020E-F108-E0C7EE29DECF}" dt="2025-02-18T19:23:03.690" v="0"/>
      <pc:docMkLst>
        <pc:docMk/>
      </pc:docMkLst>
      <pc:sldChg chg="new">
        <pc:chgData name="" userId="" providerId="" clId="Web-{7F9B6CAA-D11F-020E-F108-E0C7EE29DECF}" dt="2025-02-18T19:23:03.690" v="0"/>
        <pc:sldMkLst>
          <pc:docMk/>
          <pc:sldMk cId="2086298270"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9D711-7A72-475F-AAAE-F5DFC5AE2909}" type="datetimeFigureOut">
              <a:rPr lang="en-GB" smtClean="0"/>
              <a:t>29/04/2025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97D965-6491-469E-BE88-686A3B4369CB}" type="slidenum">
              <a:rPr lang="en-GB" smtClean="0"/>
              <a:t>‹#›</a:t>
            </a:fld>
            <a:endParaRPr lang="en-GB"/>
          </a:p>
        </p:txBody>
      </p:sp>
    </p:spTree>
    <p:extLst>
      <p:ext uri="{BB962C8B-B14F-4D97-AF65-F5344CB8AC3E}">
        <p14:creationId xmlns:p14="http://schemas.microsoft.com/office/powerpoint/2010/main" val="2588231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A97D965-6491-469E-BE88-686A3B4369CB}" type="slidenum">
              <a:rPr lang="en-GB" smtClean="0"/>
              <a:t>18</a:t>
            </a:fld>
            <a:endParaRPr lang="en-GB"/>
          </a:p>
        </p:txBody>
      </p:sp>
    </p:spTree>
    <p:extLst>
      <p:ext uri="{BB962C8B-B14F-4D97-AF65-F5344CB8AC3E}">
        <p14:creationId xmlns:p14="http://schemas.microsoft.com/office/powerpoint/2010/main" val="1329639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A97D965-6491-469E-BE88-686A3B4369CB}" type="slidenum">
              <a:rPr lang="en-GB" smtClean="0"/>
              <a:t>19</a:t>
            </a:fld>
            <a:endParaRPr lang="en-GB"/>
          </a:p>
        </p:txBody>
      </p:sp>
    </p:spTree>
    <p:extLst>
      <p:ext uri="{BB962C8B-B14F-4D97-AF65-F5344CB8AC3E}">
        <p14:creationId xmlns:p14="http://schemas.microsoft.com/office/powerpoint/2010/main" val="596974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D307-0303-D652-5ACB-39C023BC61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B2691E-A237-A981-5E57-E37CE4177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5FE9BD-CA6C-0574-5D0C-F2EBE60E2263}"/>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65F378F7-AB71-16D5-5C48-265D6E64E1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EE0636-E347-D311-D497-97CD1E0B7A05}"/>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78744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2BDA-501B-55B8-4A86-68407074E4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DF564B-7488-F9E4-4532-B3BABCEFA5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4885D-2FCE-0FA4-384E-512A178386C3}"/>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189589D2-C9FC-6E45-6210-FC50A2FF75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867BA-60BA-4A86-ABD7-9D4715F18E2F}"/>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334436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2726C0-54B5-4D14-4416-F99EEAD7E7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A74340-9A34-E4EB-0A5E-7ABB18FA0E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14390C-417B-5F81-2050-E309B41AF47D}"/>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8E4F6698-5656-D30D-5E6D-1DDFD4449C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54C95E-4607-7E53-06C3-2080C66A0BDE}"/>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361084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469E-1033-E428-8645-16AEFC8D6DFC}"/>
              </a:ext>
            </a:extLst>
          </p:cNvPr>
          <p:cNvSpPr>
            <a:spLocks noGrp="1"/>
          </p:cNvSpPr>
          <p:nvPr>
            <p:ph type="title"/>
          </p:nvPr>
        </p:nvSpPr>
        <p:spPr>
          <a:xfrm>
            <a:off x="838200" y="365125"/>
            <a:ext cx="8290714"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26AEE2-F3BC-44E1-39F5-6F655FCF24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B3C804-E666-3028-066C-1066E3F36DF8}"/>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0900640D-A65B-AC48-0093-68F3216AAF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55EBDC-986D-B19E-1825-9E97ED6B08B9}"/>
              </a:ext>
            </a:extLst>
          </p:cNvPr>
          <p:cNvSpPr>
            <a:spLocks noGrp="1"/>
          </p:cNvSpPr>
          <p:nvPr>
            <p:ph type="sldNum" sz="quarter" idx="12"/>
          </p:nvPr>
        </p:nvSpPr>
        <p:spPr/>
        <p:txBody>
          <a:bodyPr/>
          <a:lstStyle/>
          <a:p>
            <a:fld id="{FB799087-7BFE-4A17-B595-602CA452D47D}" type="slidenum">
              <a:rPr lang="en-GB" smtClean="0"/>
              <a:t>‹#›</a:t>
            </a:fld>
            <a:endParaRPr lang="en-GB"/>
          </a:p>
        </p:txBody>
      </p:sp>
      <p:pic>
        <p:nvPicPr>
          <p:cNvPr id="7" name="Picture 6">
            <a:extLst>
              <a:ext uri="{FF2B5EF4-FFF2-40B4-BE49-F238E27FC236}">
                <a16:creationId xmlns:a16="http://schemas.microsoft.com/office/drawing/2014/main" id="{CBE87C88-04F7-7606-B70A-259ED9D0A287}"/>
              </a:ext>
            </a:extLst>
          </p:cNvPr>
          <p:cNvPicPr>
            <a:picLocks noChangeAspect="1"/>
          </p:cNvPicPr>
          <p:nvPr userDrawn="1"/>
        </p:nvPicPr>
        <p:blipFill>
          <a:blip r:embed="rId2"/>
          <a:stretch>
            <a:fillRect/>
          </a:stretch>
        </p:blipFill>
        <p:spPr>
          <a:xfrm>
            <a:off x="9128914" y="365125"/>
            <a:ext cx="2828789" cy="1103472"/>
          </a:xfrm>
          <a:prstGeom prst="rect">
            <a:avLst/>
          </a:prstGeom>
        </p:spPr>
      </p:pic>
    </p:spTree>
    <p:extLst>
      <p:ext uri="{BB962C8B-B14F-4D97-AF65-F5344CB8AC3E}">
        <p14:creationId xmlns:p14="http://schemas.microsoft.com/office/powerpoint/2010/main" val="345701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32DB-3D0C-E1C9-3588-E8E5B49E3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EAFBC9-5CD1-284A-6092-364E78A36D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EB3BC1-642D-560F-7BBC-51340C28B191}"/>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A911BDD2-4BCE-FB39-693B-1CF4DED9A3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505DD5-E2D8-1161-BED3-0BAEAC2D1729}"/>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324468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9B97B-8E5F-C622-696D-9EE9E620A4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649788-BA94-FE26-6CC8-EBA5111249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327F8F-D11B-28EC-B6F4-4A274D8311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5C4366-36F1-4156-B4B6-79E2D720F823}"/>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6" name="Footer Placeholder 5">
            <a:extLst>
              <a:ext uri="{FF2B5EF4-FFF2-40B4-BE49-F238E27FC236}">
                <a16:creationId xmlns:a16="http://schemas.microsoft.com/office/drawing/2014/main" id="{6A860AC3-6439-8A9E-CD09-FF6B0CDDBC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D94927-863F-A950-ECF8-5CFED872AD13}"/>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2488543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163B-519D-CF81-EA0F-FA13C65BD3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DBE054-EDFD-C233-F9EE-A6C56CCAA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3BF751-5752-0E32-C474-103EEC0B08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370102-ADA1-F04A-6B73-EE677B028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94561-1419-EBCE-8164-82BD8ABE55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41F619-5393-07FE-67A9-597E316BEB64}"/>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8" name="Footer Placeholder 7">
            <a:extLst>
              <a:ext uri="{FF2B5EF4-FFF2-40B4-BE49-F238E27FC236}">
                <a16:creationId xmlns:a16="http://schemas.microsoft.com/office/drawing/2014/main" id="{888760BD-0500-F7C3-27BC-C8020A7341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1FA94D-269D-477F-9DD6-553C214425C5}"/>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191002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7B4F-E362-130C-890D-9D9A3CCC5B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C27FC8-2BF5-EDC2-68CC-83D5DBFA9829}"/>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4" name="Footer Placeholder 3">
            <a:extLst>
              <a:ext uri="{FF2B5EF4-FFF2-40B4-BE49-F238E27FC236}">
                <a16:creationId xmlns:a16="http://schemas.microsoft.com/office/drawing/2014/main" id="{25F2CC58-5ED0-DACC-ED60-BDDB5ECB55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D7A6C8C-6869-18AC-9CD1-CF619B36BF91}"/>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117323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AA411B-A222-E07D-8A7A-273CEAFCEB54}"/>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3" name="Footer Placeholder 2">
            <a:extLst>
              <a:ext uri="{FF2B5EF4-FFF2-40B4-BE49-F238E27FC236}">
                <a16:creationId xmlns:a16="http://schemas.microsoft.com/office/drawing/2014/main" id="{AAD3A3D1-AD49-C93F-EC76-95D4497157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E9432C-45FB-2E00-9438-09E9EF74A2EA}"/>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214961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FCCA2-4B4C-716A-8B26-B02DA32E2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F24DB3-C215-5677-6914-CD2FB7BCA4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2D9300-F022-1299-30D1-7DB5C920B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FDDCA-7892-4A49-912B-E90B25EC5089}"/>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6" name="Footer Placeholder 5">
            <a:extLst>
              <a:ext uri="{FF2B5EF4-FFF2-40B4-BE49-F238E27FC236}">
                <a16:creationId xmlns:a16="http://schemas.microsoft.com/office/drawing/2014/main" id="{C5E11BB4-4F89-8894-6B8E-55B9B8E59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DA5220-6285-C62F-1397-92340AC4A241}"/>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367318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03F79-498E-3811-4C86-A367E3B2A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C12CCF-AE0D-2A33-EA67-B13858BD36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C74AB0-D52C-8E2E-0640-F897F6856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DF730-614B-0375-1B58-FBED7C634003}"/>
              </a:ext>
            </a:extLst>
          </p:cNvPr>
          <p:cNvSpPr>
            <a:spLocks noGrp="1"/>
          </p:cNvSpPr>
          <p:nvPr>
            <p:ph type="dt" sz="half" idx="10"/>
          </p:nvPr>
        </p:nvSpPr>
        <p:spPr/>
        <p:txBody>
          <a:bodyPr/>
          <a:lstStyle/>
          <a:p>
            <a:fld id="{93050F88-5D24-465C-998E-0D5AF36A95A4}" type="datetimeFigureOut">
              <a:rPr lang="en-GB" smtClean="0"/>
              <a:t>29/04/2025</a:t>
            </a:fld>
            <a:endParaRPr lang="en-GB"/>
          </a:p>
        </p:txBody>
      </p:sp>
      <p:sp>
        <p:nvSpPr>
          <p:cNvPr id="6" name="Footer Placeholder 5">
            <a:extLst>
              <a:ext uri="{FF2B5EF4-FFF2-40B4-BE49-F238E27FC236}">
                <a16:creationId xmlns:a16="http://schemas.microsoft.com/office/drawing/2014/main" id="{CDBDCCE2-F144-880F-BD9E-CEDC99C0E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8BD4FA-1A77-4095-1065-74A314CDE646}"/>
              </a:ext>
            </a:extLst>
          </p:cNvPr>
          <p:cNvSpPr>
            <a:spLocks noGrp="1"/>
          </p:cNvSpPr>
          <p:nvPr>
            <p:ph type="sldNum" sz="quarter" idx="12"/>
          </p:nvPr>
        </p:nvSpPr>
        <p:spPr/>
        <p:txBody>
          <a:bodyPr/>
          <a:lstStyle/>
          <a:p>
            <a:fld id="{FB799087-7BFE-4A17-B595-602CA452D47D}" type="slidenum">
              <a:rPr lang="en-GB" smtClean="0"/>
              <a:t>‹#›</a:t>
            </a:fld>
            <a:endParaRPr lang="en-GB"/>
          </a:p>
        </p:txBody>
      </p:sp>
    </p:spTree>
    <p:extLst>
      <p:ext uri="{BB962C8B-B14F-4D97-AF65-F5344CB8AC3E}">
        <p14:creationId xmlns:p14="http://schemas.microsoft.com/office/powerpoint/2010/main" val="303687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7F6A1-AE15-75F5-3D62-A2288C4A7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686489-465B-4076-EF57-4E2B9331C8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0CDB89-96A4-D4D7-AA94-B213E513D0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050F88-5D24-465C-998E-0D5AF36A95A4}" type="datetimeFigureOut">
              <a:rPr lang="en-GB" smtClean="0"/>
              <a:t>29/04/2025</a:t>
            </a:fld>
            <a:endParaRPr lang="en-GB"/>
          </a:p>
        </p:txBody>
      </p:sp>
      <p:sp>
        <p:nvSpPr>
          <p:cNvPr id="5" name="Footer Placeholder 4">
            <a:extLst>
              <a:ext uri="{FF2B5EF4-FFF2-40B4-BE49-F238E27FC236}">
                <a16:creationId xmlns:a16="http://schemas.microsoft.com/office/drawing/2014/main" id="{914F6DC3-B51D-2A51-24AE-69D4EC09F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6FA6466-BCEA-E581-6B68-5AC6387C14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B799087-7BFE-4A17-B595-602CA452D47D}" type="slidenum">
              <a:rPr lang="en-GB" smtClean="0"/>
              <a:t>‹#›</a:t>
            </a:fld>
            <a:endParaRPr lang="en-GB"/>
          </a:p>
        </p:txBody>
      </p:sp>
    </p:spTree>
    <p:extLst>
      <p:ext uri="{BB962C8B-B14F-4D97-AF65-F5344CB8AC3E}">
        <p14:creationId xmlns:p14="http://schemas.microsoft.com/office/powerpoint/2010/main" val="3984523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dstl-science-and-technology-procurement-frameworks/serapis-framework" TargetMode="External"/><Relationship Id="rId2" Type="http://schemas.openxmlformats.org/officeDocument/2006/relationships/hyperlink" Target="https://www.gov.uk/guidance/r-cloud" TargetMode="External"/><Relationship Id="rId1" Type="http://schemas.openxmlformats.org/officeDocument/2006/relationships/slideLayout" Target="../slideLayouts/slideLayout2.xml"/><Relationship Id="rId5" Type="http://schemas.openxmlformats.org/officeDocument/2006/relationships/hyperlink" Target="https://hmgcc.gov.uk/co-creation/" TargetMode="Externa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collections/apply-for-funding" TargetMode="External"/><Relationship Id="rId7" Type="http://schemas.openxmlformats.org/officeDocument/2006/relationships/hyperlink" Target="https://contracts.mod.uk/esop/ogc-host/public/mod/web/login.html?VISITORID=a3ce7d0e-e722-4ed3-b207-fd99351f5231&amp;_ncp=1724856086972.310578-1" TargetMode="External"/><Relationship Id="rId2" Type="http://schemas.openxmlformats.org/officeDocument/2006/relationships/hyperlink" Target="https://www.gov.uk/government/organisations/defence-and-security-accelerator" TargetMode="External"/><Relationship Id="rId1" Type="http://schemas.openxmlformats.org/officeDocument/2006/relationships/slideLayout" Target="../slideLayouts/slideLayout2.xml"/><Relationship Id="rId6" Type="http://schemas.openxmlformats.org/officeDocument/2006/relationships/hyperlink" Target="https://www.gov.uk/government/organisations/ministry-of-defence/about/procurement" TargetMode="External"/><Relationship Id="rId5" Type="http://schemas.openxmlformats.org/officeDocument/2006/relationships/image" Target="../media/image11.png"/><Relationship Id="rId4" Type="http://schemas.openxmlformats.org/officeDocument/2006/relationships/hyperlink" Target="https://hellios.com/josca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gov.uk/government/groups/defence-digit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ato-diana.org/s/" TargetMode="External"/><Relationship Id="rId2" Type="http://schemas.openxmlformats.org/officeDocument/2006/relationships/hyperlink" Target="https://www.diana.nato.int/"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the-aukus-nuclear-powered-submarine-pathway-a-partnership-for-the-futur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hmgcc.gov.uk/co-creation/" TargetMode="External"/><Relationship Id="rId2" Type="http://schemas.openxmlformats.org/officeDocument/2006/relationships/hyperlink" Target="https://www.hmgcc.gov.uk/working-with-national-security/" TargetMode="External"/><Relationship Id="rId1" Type="http://schemas.openxmlformats.org/officeDocument/2006/relationships/slideLayout" Target="../slideLayouts/slideLayout2.xml"/><Relationship Id="rId6" Type="http://schemas.openxmlformats.org/officeDocument/2006/relationships/hyperlink" Target="https://www.nationalcrimeagency.gov.uk/" TargetMode="External"/><Relationship Id="rId5" Type="http://schemas.openxmlformats.org/officeDocument/2006/relationships/hyperlink" Target="https://nsec.uk/" TargetMode="External"/><Relationship Id="rId4" Type="http://schemas.openxmlformats.org/officeDocument/2006/relationships/hyperlink" Target="https://www.gchq.gov.uk/"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organisations/home-office/about/procurement" TargetMode="External"/><Relationship Id="rId2" Type="http://schemas.openxmlformats.org/officeDocument/2006/relationships/hyperlink" Target="https://www.awe.co.uk/responsible-business/our-suppliers/" TargetMode="External"/><Relationship Id="rId1" Type="http://schemas.openxmlformats.org/officeDocument/2006/relationships/slideLayout" Target="../slideLayouts/slideLayout2.xml"/><Relationship Id="rId4" Type="http://schemas.openxmlformats.org/officeDocument/2006/relationships/hyperlink" Target="https://assets.publishing.service.gov.uk/media/6627bd94838212a903a7e685/dsit_commercial-pipeline-april-2024.csv/preview"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contracts.mod.uk/esop/ogc-host/public/mod/web/login.html?VISITORID=cf7f26f6-bc7f-49ae-af3f-49774517ac4d&amp;_ncp=1730724366621.239809-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dsgroup.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akeuk.org/about/make-uk-defence" TargetMode="External"/><Relationship Id="rId4" Type="http://schemas.openxmlformats.org/officeDocument/2006/relationships/hyperlink" Target="https://www.techuk.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ur01.safelinks.protection.outlook.com/?url=https%3A%2F%2Fwww.gov.uk%2Fgovernment%2Forganisations%2Fministry-of-defence%2Fabout%2Fprocurement&amp;data=05%7C02%7Cgabrill.oppong%40awe.co.uk%7C3ad665faec7448e142bd08dd0f0c5bd3%7C72654b74be024361a62716b132e3fdd0%7C0%7C0%7C638683267944518604%7CUnknown%7CTWFpbGZsb3d8eyJFbXB0eU1hcGkiOnRydWUsIlYiOiIwLjAuMDAwMCIsIlAiOiJXaW4zMiIsIkFOIjoiTWFpbCIsIldUIjoyfQ%3D%3D%7C0%7C%7C%7C&amp;sdata=IjnmOyB%2FcWraEZ7veORFsygZgNCZlX6r4ETzB%2Bd00C0%3D&amp;reserve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hyperlink" Target="https://www.army.mod.uk/learn-and-explore/army-of-the-future/modernisation/army-warfighting-experiment/" TargetMode="External"/><Relationship Id="rId2" Type="http://schemas.openxmlformats.org/officeDocument/2006/relationships/hyperlink" Target="https://www.army.mod.uk/learn-and-explore/army-of-the-future/modernisation/army-innovation/"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defencebattlelab.com/" TargetMode="External"/><Relationship Id="rId4" Type="http://schemas.openxmlformats.org/officeDocument/2006/relationships/hyperlink" Target="https://www.qinetiq.com/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outlook.office365.com/book/AIXPMs@aix.mod.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organisations/jhub-defence-innovation" TargetMode="External"/><Relationship Id="rId2" Type="http://schemas.openxmlformats.org/officeDocument/2006/relationships/hyperlink" Target="https://www.gov.uk/government/groups/defence-artificial-intelligence-centre" TargetMode="External"/><Relationship Id="rId1" Type="http://schemas.openxmlformats.org/officeDocument/2006/relationships/slideLayout" Target="../slideLayouts/slideLayout2.xml"/><Relationship Id="rId6" Type="http://schemas.openxmlformats.org/officeDocument/2006/relationships/hyperlink" Target="https://www.constellia.com/solutions/public-sector-solutions/neutral-vendor-framework-for-innovation-nvfi/#:~:text=how%20it%20works,as%20a%20thin%20prime%20contractor." TargetMode="External"/><Relationship Id="rId5" Type="http://schemas.openxmlformats.org/officeDocument/2006/relationships/hyperlink" Target="https://www.gov.uk/guidance/ministry-of-defence-commercial-commercial-x"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uidance/uk-space-command" TargetMode="External"/><Relationship Id="rId7" Type="http://schemas.openxmlformats.org/officeDocument/2006/relationships/hyperlink" Target="https://www.gov.uk/guidance/skynet-enduring-capability-skec-programme" TargetMode="External"/><Relationship Id="rId2" Type="http://schemas.openxmlformats.org/officeDocument/2006/relationships/hyperlink" Target="https://www.raf.mod.uk/what-we-do/uk-space-command/" TargetMode="External"/><Relationship Id="rId1" Type="http://schemas.openxmlformats.org/officeDocument/2006/relationships/slideLayout" Target="../slideLayouts/slideLayout2.xml"/><Relationship Id="rId6" Type="http://schemas.openxmlformats.org/officeDocument/2006/relationships/hyperlink" Target="https://www.gov.uk/guidance/skynet-6" TargetMode="External"/><Relationship Id="rId5" Type="http://schemas.openxmlformats.org/officeDocument/2006/relationships/hyperlink" Target="https://www.asteria-space.com/" TargetMode="Externa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ommunity.dasa.service.mod.uk/ideasmarketplace/IdeasHubLanding?id=a2p3z000001zIFWAA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s.mod.uk/des-futures-lab-helping-to-drive-projects-forward/" TargetMode="External"/><Relationship Id="rId2" Type="http://schemas.openxmlformats.org/officeDocument/2006/relationships/hyperlink" Target="https://des.mod.uk/what-we-do/army-procurement-support/future-capability-group/"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contracts.mod.uk/esop/ogc-host/public/mod/web/user-guid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urple and grey logo&#10;&#10;Description automatically generated">
            <a:extLst>
              <a:ext uri="{FF2B5EF4-FFF2-40B4-BE49-F238E27FC236}">
                <a16:creationId xmlns:a16="http://schemas.microsoft.com/office/drawing/2014/main" id="{1401B3C5-8E46-EBBD-31F1-BD0BCD89CD76}"/>
              </a:ext>
            </a:extLst>
          </p:cNvPr>
          <p:cNvPicPr>
            <a:picLocks noChangeAspect="1"/>
          </p:cNvPicPr>
          <p:nvPr/>
        </p:nvPicPr>
        <p:blipFill>
          <a:blip r:embed="rId2"/>
          <a:stretch>
            <a:fillRect/>
          </a:stretch>
        </p:blipFill>
        <p:spPr>
          <a:xfrm>
            <a:off x="2326178" y="753884"/>
            <a:ext cx="6429895" cy="2507657"/>
          </a:xfrm>
          <a:custGeom>
            <a:avLst/>
            <a:gdLst/>
            <a:ahLst/>
            <a:cxnLst/>
            <a:rect l="l" t="t" r="r" b="b"/>
            <a:pathLst>
              <a:path w="6922273" h="4225290">
                <a:moveTo>
                  <a:pt x="0" y="0"/>
                </a:moveTo>
                <a:lnTo>
                  <a:pt x="6922273" y="0"/>
                </a:lnTo>
                <a:lnTo>
                  <a:pt x="6922273" y="4225290"/>
                </a:lnTo>
                <a:lnTo>
                  <a:pt x="0" y="4225290"/>
                </a:lnTo>
                <a:close/>
              </a:path>
            </a:pathLst>
          </a:custGeom>
        </p:spPr>
      </p:pic>
      <p:sp>
        <p:nvSpPr>
          <p:cNvPr id="2" name="Title 1">
            <a:extLst>
              <a:ext uri="{FF2B5EF4-FFF2-40B4-BE49-F238E27FC236}">
                <a16:creationId xmlns:a16="http://schemas.microsoft.com/office/drawing/2014/main" id="{2671317E-77A6-3645-CAC4-E2E1B33F457F}"/>
              </a:ext>
            </a:extLst>
          </p:cNvPr>
          <p:cNvSpPr txBox="1">
            <a:spLocks/>
          </p:cNvSpPr>
          <p:nvPr/>
        </p:nvSpPr>
        <p:spPr>
          <a:xfrm>
            <a:off x="8077199" y="5761355"/>
            <a:ext cx="3759201" cy="984885"/>
          </a:xfrm>
          <a:prstGeom prst="rect">
            <a:avLst/>
          </a:prstGeom>
        </p:spPr>
        <p:txBody>
          <a:bodyPr vert="horz" wrap="square" lIns="0" tIns="0" rIns="0" bIns="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2800">
                <a:solidFill>
                  <a:srgbClr val="A3195B"/>
                </a:solidFill>
                <a:latin typeface="Barlow Medium" panose="00000600000000000000" pitchFamily="2" charset="0"/>
              </a:rPr>
              <a:t>www.obcrdsc.co.uk </a:t>
            </a:r>
            <a:endParaRPr lang="en-US" sz="2800">
              <a:solidFill>
                <a:srgbClr val="A3195B"/>
              </a:solidFill>
            </a:endParaRPr>
          </a:p>
        </p:txBody>
      </p:sp>
      <p:sp>
        <p:nvSpPr>
          <p:cNvPr id="3" name="TextBox 2">
            <a:extLst>
              <a:ext uri="{FF2B5EF4-FFF2-40B4-BE49-F238E27FC236}">
                <a16:creationId xmlns:a16="http://schemas.microsoft.com/office/drawing/2014/main" id="{D4E389B3-8457-5F96-0A98-E68B53B3A772}"/>
              </a:ext>
            </a:extLst>
          </p:cNvPr>
          <p:cNvSpPr txBox="1"/>
          <p:nvPr/>
        </p:nvSpPr>
        <p:spPr>
          <a:xfrm>
            <a:off x="2977550" y="3429000"/>
            <a:ext cx="6236900" cy="2031325"/>
          </a:xfrm>
          <a:prstGeom prst="rect">
            <a:avLst/>
          </a:prstGeom>
          <a:noFill/>
        </p:spPr>
        <p:txBody>
          <a:bodyPr wrap="none" lIns="91440" tIns="45720" rIns="91440" bIns="45720" rtlCol="0" anchor="t">
            <a:spAutoFit/>
          </a:bodyPr>
          <a:lstStyle/>
          <a:p>
            <a:r>
              <a:rPr lang="en-GB" sz="2800" b="1" dirty="0"/>
              <a:t>UK Defence and Security</a:t>
            </a:r>
          </a:p>
          <a:p>
            <a:r>
              <a:rPr lang="en-GB" sz="2800" b="1" dirty="0"/>
              <a:t>Innovation and Programmes Mapping</a:t>
            </a:r>
          </a:p>
          <a:p>
            <a:endParaRPr lang="en-GB" sz="2800" b="1" dirty="0"/>
          </a:p>
          <a:p>
            <a:endParaRPr lang="en-GB" sz="2800" b="1" dirty="0"/>
          </a:p>
          <a:p>
            <a:r>
              <a:rPr lang="en-GB" sz="1400" b="1" dirty="0"/>
              <a:t>V2.2 May 25 </a:t>
            </a:r>
            <a:r>
              <a:rPr lang="en-GB" sz="1400" b="1" dirty="0" err="1"/>
              <a:t>xte</a:t>
            </a:r>
            <a:endParaRPr lang="en-GB" sz="1400" b="1" dirty="0"/>
          </a:p>
        </p:txBody>
      </p:sp>
    </p:spTree>
    <p:extLst>
      <p:ext uri="{BB962C8B-B14F-4D97-AF65-F5344CB8AC3E}">
        <p14:creationId xmlns:p14="http://schemas.microsoft.com/office/powerpoint/2010/main" val="311948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9DEB6C3-D5ED-A33A-977C-9337FC493DCC}"/>
              </a:ext>
            </a:extLst>
          </p:cNvPr>
          <p:cNvSpPr/>
          <p:nvPr/>
        </p:nvSpPr>
        <p:spPr>
          <a:xfrm>
            <a:off x="3033693" y="1500421"/>
            <a:ext cx="855142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9BD500C4-F078-FFAF-8233-616536C35064}"/>
              </a:ext>
            </a:extLst>
          </p:cNvPr>
          <p:cNvSpPr/>
          <p:nvPr/>
        </p:nvSpPr>
        <p:spPr>
          <a:xfrm>
            <a:off x="408214" y="1500421"/>
            <a:ext cx="2502766"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4806045" y="292230"/>
            <a:ext cx="1464127" cy="922566"/>
          </a:xfrm>
        </p:spPr>
        <p:txBody>
          <a:bodyPr/>
          <a:lstStyle/>
          <a:p>
            <a:r>
              <a:rPr lang="en-GB"/>
              <a:t>DSTL</a:t>
            </a:r>
          </a:p>
        </p:txBody>
      </p:sp>
      <p:sp>
        <p:nvSpPr>
          <p:cNvPr id="7" name="Rectangle 6">
            <a:extLst>
              <a:ext uri="{FF2B5EF4-FFF2-40B4-BE49-F238E27FC236}">
                <a16:creationId xmlns:a16="http://schemas.microsoft.com/office/drawing/2014/main" id="{A3715F8D-9E7E-2A82-303C-76F01C66A0B1}"/>
              </a:ext>
            </a:extLst>
          </p:cNvPr>
          <p:cNvSpPr/>
          <p:nvPr/>
        </p:nvSpPr>
        <p:spPr>
          <a:xfrm>
            <a:off x="606880" y="2361551"/>
            <a:ext cx="2057148" cy="419025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a:solidFill>
                  <a:schemeClr val="bg1"/>
                </a:solidFill>
              </a:rPr>
              <a:t>Defence Science and Technology</a:t>
            </a:r>
          </a:p>
          <a:p>
            <a:pPr algn="ctr"/>
            <a:r>
              <a:rPr lang="en-GB">
                <a:solidFill>
                  <a:schemeClr val="bg1"/>
                </a:solidFill>
              </a:rPr>
              <a:t>Research – low TRL</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122307" y="2188193"/>
            <a:ext cx="2045278" cy="4363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dirty="0"/>
              <a:t>DSTL</a:t>
            </a:r>
          </a:p>
          <a:p>
            <a:pPr algn="ctr"/>
            <a:endParaRPr lang="en-GB" b="1" dirty="0"/>
          </a:p>
          <a:p>
            <a:r>
              <a:rPr lang="en-GB" b="1" u="sng" dirty="0"/>
              <a:t>S&amp;T portfolio; Low TRL Technologies for Defence Applications</a:t>
            </a:r>
          </a:p>
          <a:p>
            <a:r>
              <a:rPr lang="en-GB" dirty="0"/>
              <a:t>Procurement Mechanism via </a:t>
            </a:r>
            <a:r>
              <a:rPr lang="en-GB" dirty="0" err="1"/>
              <a:t>RCloud</a:t>
            </a:r>
            <a:endParaRPr lang="en-GB" dirty="0"/>
          </a:p>
          <a:p>
            <a:r>
              <a:rPr lang="en-GB" u="sng" dirty="0">
                <a:solidFill>
                  <a:schemeClr val="bg1"/>
                </a:solidFill>
              </a:rPr>
              <a:t>Website: </a:t>
            </a:r>
            <a:r>
              <a:rPr lang="en-GB" dirty="0">
                <a:solidFill>
                  <a:schemeClr val="bg1"/>
                </a:solidFill>
                <a:hlinkClick r:id="rId2">
                  <a:extLst>
                    <a:ext uri="{A12FA001-AC4F-418D-AE19-62706E023703}">
                      <ahyp:hlinkClr xmlns:ahyp="http://schemas.microsoft.com/office/drawing/2018/hyperlinkcolor" val="tx"/>
                    </a:ext>
                  </a:extLst>
                </a:hlinkClick>
              </a:rPr>
              <a:t>R-Cloud: marketplace for defence science and technology research - GOV.UK (www.gov.uk)</a:t>
            </a:r>
            <a:endParaRPr lang="en-GB" b="1" dirty="0">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7370361" y="2188193"/>
            <a:ext cx="2045278" cy="4363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DSTL</a:t>
            </a:r>
          </a:p>
          <a:p>
            <a:endParaRPr lang="en-GB" b="1"/>
          </a:p>
          <a:p>
            <a:endParaRPr lang="en-GB" b="1"/>
          </a:p>
          <a:p>
            <a:endParaRPr lang="en-GB" b="1"/>
          </a:p>
          <a:p>
            <a:r>
              <a:rPr lang="en-GB" b="1" u="sng"/>
              <a:t>C4IR, Space, Simulation</a:t>
            </a:r>
          </a:p>
          <a:p>
            <a:r>
              <a:rPr lang="en-GB"/>
              <a:t>Procurement Mechanism via Serapis Framework Agreement</a:t>
            </a:r>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Serapis framework - GOV.UK (www.gov.uk)</a:t>
            </a:r>
            <a:endParaRPr lang="en-GB" b="1" u="sng">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077461" y="1438985"/>
            <a:ext cx="2488111" cy="9225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530929" y="1646410"/>
            <a:ext cx="2057148" cy="6355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t>Areas of Capability Interest:</a:t>
            </a:r>
          </a:p>
        </p:txBody>
      </p:sp>
      <p:pic>
        <p:nvPicPr>
          <p:cNvPr id="3" name="Picture 2" descr="A logo with white text&#10;&#10;Description automatically generated">
            <a:extLst>
              <a:ext uri="{FF2B5EF4-FFF2-40B4-BE49-F238E27FC236}">
                <a16:creationId xmlns:a16="http://schemas.microsoft.com/office/drawing/2014/main" id="{C8CB58DB-193B-2704-20F4-90519A033C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0172" y="169463"/>
            <a:ext cx="1192285" cy="1192285"/>
          </a:xfrm>
          <a:prstGeom prst="rect">
            <a:avLst/>
          </a:prstGeom>
        </p:spPr>
      </p:pic>
      <p:sp>
        <p:nvSpPr>
          <p:cNvPr id="4" name="Rectangle 3">
            <a:extLst>
              <a:ext uri="{FF2B5EF4-FFF2-40B4-BE49-F238E27FC236}">
                <a16:creationId xmlns:a16="http://schemas.microsoft.com/office/drawing/2014/main" id="{18696667-8567-DB84-8A25-7DE12CEC8851}"/>
              </a:ext>
            </a:extLst>
          </p:cNvPr>
          <p:cNvSpPr/>
          <p:nvPr/>
        </p:nvSpPr>
        <p:spPr>
          <a:xfrm>
            <a:off x="5241050" y="2188193"/>
            <a:ext cx="2081314" cy="4363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dirty="0"/>
              <a:t>CO-CREATION</a:t>
            </a:r>
          </a:p>
          <a:p>
            <a:pPr algn="ctr"/>
            <a:endParaRPr lang="en-GB" b="1" dirty="0"/>
          </a:p>
          <a:p>
            <a:r>
              <a:rPr lang="en-GB" b="1" u="sng" dirty="0"/>
              <a:t>In partnership with HMGCC ; </a:t>
            </a:r>
            <a:r>
              <a:rPr lang="en-GB" b="1" i="0" u="sng" dirty="0">
                <a:solidFill>
                  <a:schemeClr val="bg1"/>
                </a:solidFill>
                <a:effectLst/>
                <a:latin typeface="AkzidenzGrotesk"/>
              </a:rPr>
              <a:t>Inspiring solutions for national security</a:t>
            </a:r>
            <a:endParaRPr lang="en-GB" b="1" u="sng" dirty="0">
              <a:solidFill>
                <a:schemeClr val="bg1"/>
              </a:solidFill>
            </a:endParaRPr>
          </a:p>
          <a:p>
            <a:r>
              <a:rPr lang="en-GB" dirty="0"/>
              <a:t>No clear procurement mechanisms</a:t>
            </a:r>
            <a:endParaRPr lang="en-GB" dirty="0">
              <a:highlight>
                <a:srgbClr val="FFFF00"/>
              </a:highlight>
            </a:endParaRPr>
          </a:p>
          <a:p>
            <a:r>
              <a:rPr lang="en-GB" u="sng" dirty="0">
                <a:solidFill>
                  <a:schemeClr val="bg1"/>
                </a:solidFill>
              </a:rPr>
              <a:t>Website: </a:t>
            </a:r>
            <a:r>
              <a:rPr lang="en-GB" dirty="0">
                <a:solidFill>
                  <a:schemeClr val="bg1"/>
                </a:solidFill>
                <a:hlinkClick r:id="rId5">
                  <a:extLst>
                    <a:ext uri="{A12FA001-AC4F-418D-AE19-62706E023703}">
                      <ahyp:hlinkClr xmlns:ahyp="http://schemas.microsoft.com/office/drawing/2018/hyperlinkcolor" val="tx"/>
                    </a:ext>
                  </a:extLst>
                </a:hlinkClick>
              </a:rPr>
              <a:t>HMGCC | Co-Creation</a:t>
            </a:r>
            <a:endParaRPr lang="en-GB" b="1" dirty="0">
              <a:solidFill>
                <a:schemeClr val="bg1"/>
              </a:solidFill>
            </a:endParaRPr>
          </a:p>
        </p:txBody>
      </p:sp>
      <p:sp>
        <p:nvSpPr>
          <p:cNvPr id="5" name="Rectangle 4">
            <a:extLst>
              <a:ext uri="{FF2B5EF4-FFF2-40B4-BE49-F238E27FC236}">
                <a16:creationId xmlns:a16="http://schemas.microsoft.com/office/drawing/2014/main" id="{5CEB2DF3-CC84-68FB-40D6-0EED2BF085D9}"/>
              </a:ext>
            </a:extLst>
          </p:cNvPr>
          <p:cNvSpPr/>
          <p:nvPr/>
        </p:nvSpPr>
        <p:spPr>
          <a:xfrm>
            <a:off x="9463636" y="2188193"/>
            <a:ext cx="2045279" cy="4363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Searchlight initiative.</a:t>
            </a:r>
            <a:endParaRPr lang="en-GB" b="1"/>
          </a:p>
          <a:p>
            <a:endParaRPr lang="en-GB" b="1"/>
          </a:p>
          <a:p>
            <a:r>
              <a:rPr lang="en-GB" sz="1600" b="1" u="sng"/>
              <a:t>Research cloud: engagement with SME’s, NTD’s and micro-organisations</a:t>
            </a:r>
          </a:p>
          <a:p>
            <a:r>
              <a:rPr lang="en-GB"/>
              <a:t>No clear procurement mechanisms</a:t>
            </a:r>
            <a:endParaRPr lang="en-GB">
              <a:highlight>
                <a:srgbClr val="FFFF00"/>
              </a:highlight>
            </a:endParaRPr>
          </a:p>
          <a:p>
            <a:r>
              <a:rPr lang="en-GB" b="1" u="sng">
                <a:solidFill>
                  <a:schemeClr val="bg1"/>
                </a:solidFill>
              </a:rPr>
              <a:t>Email: searchlight@dstl.gov.uk</a:t>
            </a:r>
          </a:p>
        </p:txBody>
      </p:sp>
    </p:spTree>
    <p:extLst>
      <p:ext uri="{BB962C8B-B14F-4D97-AF65-F5344CB8AC3E}">
        <p14:creationId xmlns:p14="http://schemas.microsoft.com/office/powerpoint/2010/main" val="92789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2979965"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3570517" y="1500421"/>
            <a:ext cx="7998276"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4920346" y="292230"/>
            <a:ext cx="1496784" cy="922566"/>
          </a:xfrm>
        </p:spPr>
        <p:txBody>
          <a:bodyPr/>
          <a:lstStyle/>
          <a:p>
            <a:r>
              <a:rPr lang="en-GB"/>
              <a:t>MOD</a:t>
            </a:r>
          </a:p>
        </p:txBody>
      </p:sp>
      <p:sp>
        <p:nvSpPr>
          <p:cNvPr id="7" name="Rectangle 6">
            <a:extLst>
              <a:ext uri="{FF2B5EF4-FFF2-40B4-BE49-F238E27FC236}">
                <a16:creationId xmlns:a16="http://schemas.microsoft.com/office/drawing/2014/main" id="{A3715F8D-9E7E-2A82-303C-76F01C66A0B1}"/>
              </a:ext>
            </a:extLst>
          </p:cNvPr>
          <p:cNvSpPr/>
          <p:nvPr/>
        </p:nvSpPr>
        <p:spPr>
          <a:xfrm>
            <a:off x="606880" y="2438785"/>
            <a:ext cx="2462891"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All Defence Capability</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790953" y="2438785"/>
            <a:ext cx="2246539" cy="39841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dirty="0"/>
              <a:t>DASA</a:t>
            </a:r>
          </a:p>
          <a:p>
            <a:pPr algn="ctr"/>
            <a:endParaRPr lang="en-GB" b="1" dirty="0"/>
          </a:p>
          <a:p>
            <a:r>
              <a:rPr lang="en-GB" sz="1600" b="1" u="sng" dirty="0"/>
              <a:t>Defence and Security Accelerator (DASA)</a:t>
            </a:r>
          </a:p>
          <a:p>
            <a:r>
              <a:rPr lang="en-GB" sz="1600" dirty="0"/>
              <a:t>Procurement Mechanism via DASA apply for funding website</a:t>
            </a:r>
            <a:endParaRPr lang="en-GB" sz="1600" dirty="0">
              <a:highlight>
                <a:srgbClr val="FFFF00"/>
              </a:highlight>
            </a:endParaRPr>
          </a:p>
          <a:p>
            <a:r>
              <a:rPr lang="en-GB" sz="1600" u="sng" dirty="0">
                <a:solidFill>
                  <a:schemeClr val="bg1"/>
                </a:solidFill>
              </a:rPr>
              <a:t>Website: </a:t>
            </a:r>
            <a:r>
              <a:rPr lang="en-GB" sz="1600" dirty="0">
                <a:solidFill>
                  <a:schemeClr val="bg1"/>
                </a:solidFill>
                <a:hlinkClick r:id="rId2">
                  <a:extLst>
                    <a:ext uri="{A12FA001-AC4F-418D-AE19-62706E023703}">
                      <ahyp:hlinkClr xmlns:ahyp="http://schemas.microsoft.com/office/drawing/2018/hyperlinkcolor" val="tx"/>
                    </a:ext>
                  </a:extLst>
                </a:hlinkClick>
              </a:rPr>
              <a:t>Defence and Security Accelerator - GOV.UK (www.gov.uk)</a:t>
            </a:r>
            <a:endParaRPr lang="en-GB" sz="1600" dirty="0">
              <a:solidFill>
                <a:schemeClr val="bg1"/>
              </a:solidFill>
            </a:endParaRPr>
          </a:p>
          <a:p>
            <a:r>
              <a:rPr lang="en-GB" sz="1600" dirty="0">
                <a:solidFill>
                  <a:schemeClr val="bg1"/>
                </a:solidFill>
              </a:rPr>
              <a:t>Website: </a:t>
            </a:r>
            <a:r>
              <a:rPr lang="en-GB" sz="1600" dirty="0">
                <a:solidFill>
                  <a:schemeClr val="bg1"/>
                </a:solidFill>
                <a:hlinkClick r:id="rId3">
                  <a:extLst>
                    <a:ext uri="{A12FA001-AC4F-418D-AE19-62706E023703}">
                      <ahyp:hlinkClr xmlns:ahyp="http://schemas.microsoft.com/office/drawing/2018/hyperlinkcolor" val="tx"/>
                    </a:ext>
                  </a:extLst>
                </a:hlinkClick>
              </a:rPr>
              <a:t>Apply For Funding - GOV.UK</a:t>
            </a:r>
            <a:endParaRPr lang="en-GB" b="1" dirty="0">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8893633" y="2438786"/>
            <a:ext cx="2569024" cy="39841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JOSCAR</a:t>
            </a:r>
          </a:p>
          <a:p>
            <a:endParaRPr lang="en-GB" b="1"/>
          </a:p>
          <a:p>
            <a:endParaRPr lang="en-GB" b="1"/>
          </a:p>
          <a:p>
            <a:endParaRPr lang="en-GB" b="1"/>
          </a:p>
          <a:p>
            <a:r>
              <a:rPr lang="en-GB">
                <a:solidFill>
                  <a:schemeClr val="bg1"/>
                </a:solidFill>
              </a:rPr>
              <a:t>Website : </a:t>
            </a:r>
            <a:r>
              <a:rPr lang="en-GB">
                <a:solidFill>
                  <a:schemeClr val="bg1"/>
                </a:solidFill>
                <a:hlinkClick r:id="rId4">
                  <a:extLst>
                    <a:ext uri="{A12FA001-AC4F-418D-AE19-62706E023703}">
                      <ahyp:hlinkClr xmlns:ahyp="http://schemas.microsoft.com/office/drawing/2018/hyperlinkcolor" val="tx"/>
                    </a:ext>
                  </a:extLst>
                </a:hlinkClick>
              </a:rPr>
              <a:t>JOSCAR</a:t>
            </a:r>
            <a:endParaRPr lang="en-GB">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2462891" cy="863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t>Areas of Capability Interest:</a:t>
            </a:r>
          </a:p>
        </p:txBody>
      </p:sp>
      <p:pic>
        <p:nvPicPr>
          <p:cNvPr id="3" name="Picture 2" descr="A purple background with white text&#10;&#10;Description automatically generated">
            <a:extLst>
              <a:ext uri="{FF2B5EF4-FFF2-40B4-BE49-F238E27FC236}">
                <a16:creationId xmlns:a16="http://schemas.microsoft.com/office/drawing/2014/main" id="{DE2BCFB7-F922-7276-EF4A-1566307A4C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4597" y="360607"/>
            <a:ext cx="1496784" cy="785811"/>
          </a:xfrm>
          <a:prstGeom prst="rect">
            <a:avLst/>
          </a:prstGeom>
        </p:spPr>
      </p:pic>
      <p:sp>
        <p:nvSpPr>
          <p:cNvPr id="4" name="Rectangle 3">
            <a:extLst>
              <a:ext uri="{FF2B5EF4-FFF2-40B4-BE49-F238E27FC236}">
                <a16:creationId xmlns:a16="http://schemas.microsoft.com/office/drawing/2014/main" id="{B50C429D-596F-7239-B74D-E1EA5A2428A8}"/>
              </a:ext>
            </a:extLst>
          </p:cNvPr>
          <p:cNvSpPr/>
          <p:nvPr/>
        </p:nvSpPr>
        <p:spPr>
          <a:xfrm>
            <a:off x="6181050" y="2438786"/>
            <a:ext cx="2569024" cy="39841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DEFFENCE PROCUREMENT WEBSITES</a:t>
            </a:r>
          </a:p>
          <a:p>
            <a:endParaRPr lang="en-GB" b="1"/>
          </a:p>
          <a:p>
            <a:endParaRPr lang="en-GB" b="1"/>
          </a:p>
          <a:p>
            <a:endParaRPr lang="en-GB" b="1"/>
          </a:p>
          <a:p>
            <a:r>
              <a:rPr lang="en-GB">
                <a:solidFill>
                  <a:schemeClr val="bg1"/>
                </a:solidFill>
              </a:rPr>
              <a:t>Website 1: </a:t>
            </a:r>
            <a:r>
              <a:rPr lang="en-GB">
                <a:solidFill>
                  <a:schemeClr val="bg1"/>
                </a:solidFill>
                <a:hlinkClick r:id="rId6">
                  <a:extLst>
                    <a:ext uri="{A12FA001-AC4F-418D-AE19-62706E023703}">
                      <ahyp:hlinkClr xmlns:ahyp="http://schemas.microsoft.com/office/drawing/2018/hyperlinkcolor" val="tx"/>
                    </a:ext>
                  </a:extLst>
                </a:hlinkClick>
              </a:rPr>
              <a:t>Procurement at MOD - Ministry of Defence - GOV.UK (www.gov.uk)</a:t>
            </a:r>
            <a:endParaRPr lang="en-GB">
              <a:solidFill>
                <a:schemeClr val="bg1"/>
              </a:solidFill>
            </a:endParaRPr>
          </a:p>
          <a:p>
            <a:endParaRPr lang="en-GB" b="1" u="sng"/>
          </a:p>
          <a:p>
            <a:r>
              <a:rPr lang="en-GB">
                <a:solidFill>
                  <a:schemeClr val="bg1"/>
                </a:solidFill>
              </a:rPr>
              <a:t>Website 2:</a:t>
            </a:r>
            <a:r>
              <a:rPr lang="en-GB">
                <a:solidFill>
                  <a:schemeClr val="bg1"/>
                </a:solidFill>
                <a:hlinkClick r:id="rId7">
                  <a:extLst>
                    <a:ext uri="{A12FA001-AC4F-418D-AE19-62706E023703}">
                      <ahyp:hlinkClr xmlns:ahyp="http://schemas.microsoft.com/office/drawing/2018/hyperlinkcolor" val="tx"/>
                    </a:ext>
                  </a:extLst>
                </a:hlinkClick>
              </a:rPr>
              <a:t>Defence Sourcing Portal (DSP) (mod.uk)</a:t>
            </a:r>
            <a:endParaRPr lang="en-GB">
              <a:solidFill>
                <a:schemeClr val="bg1"/>
              </a:solidFill>
            </a:endParaRPr>
          </a:p>
        </p:txBody>
      </p:sp>
    </p:spTree>
    <p:extLst>
      <p:ext uri="{BB962C8B-B14F-4D97-AF65-F5344CB8AC3E}">
        <p14:creationId xmlns:p14="http://schemas.microsoft.com/office/powerpoint/2010/main" val="640165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253446" y="298712"/>
            <a:ext cx="3616780" cy="922566"/>
          </a:xfrm>
        </p:spPr>
        <p:txBody>
          <a:bodyPr>
            <a:normAutofit fontScale="90000"/>
          </a:bodyPr>
          <a:lstStyle/>
          <a:p>
            <a:r>
              <a:rPr lang="en-GB"/>
              <a:t>Defence Digital</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Digital Capabilities</a:t>
            </a:r>
          </a:p>
          <a:p>
            <a:pPr algn="ctr"/>
            <a:r>
              <a:rPr lang="en-GB">
                <a:solidFill>
                  <a:schemeClr val="bg1"/>
                </a:solidFill>
              </a:rPr>
              <a:t>Communications, Information Systems</a:t>
            </a:r>
          </a:p>
          <a:p>
            <a:pPr algn="ctr"/>
            <a:r>
              <a:rPr lang="en-GB">
                <a:solidFill>
                  <a:schemeClr val="bg1"/>
                </a:solidFill>
              </a:rPr>
              <a:t>ISTAR</a:t>
            </a:r>
          </a:p>
          <a:p>
            <a:pPr algn="ctr"/>
            <a:r>
              <a:rPr lang="en-GB">
                <a:solidFill>
                  <a:schemeClr val="bg1"/>
                </a:solidFill>
              </a:rPr>
              <a:t>Cyber</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6289220" y="2361550"/>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DEFENCE DIGITAL</a:t>
            </a:r>
          </a:p>
          <a:p>
            <a:pPr algn="ctr"/>
            <a:endParaRPr lang="en-GB" b="1" u="sng"/>
          </a:p>
          <a:p>
            <a:pPr algn="ctr"/>
            <a:endParaRPr lang="en-GB" b="1"/>
          </a:p>
          <a:p>
            <a:r>
              <a:rPr lang="en-GB" b="1" u="sng"/>
              <a:t>Digital and Information Technology</a:t>
            </a:r>
          </a:p>
          <a:p>
            <a:r>
              <a:rPr lang="en-GB"/>
              <a:t>No clear procurement mechanisms</a:t>
            </a:r>
            <a:endParaRPr lang="en-GB">
              <a:highlight>
                <a:srgbClr val="FFFF00"/>
              </a:highlight>
            </a:endParaRPr>
          </a:p>
          <a:p>
            <a:r>
              <a:rPr lang="en-GB">
                <a:solidFill>
                  <a:schemeClr val="bg1"/>
                </a:solidFill>
              </a:rPr>
              <a:t>Website: </a:t>
            </a:r>
            <a:r>
              <a:rPr lang="en-GB">
                <a:solidFill>
                  <a:schemeClr val="bg1"/>
                </a:solidFill>
                <a:hlinkClick r:id="rId2">
                  <a:extLst>
                    <a:ext uri="{A12FA001-AC4F-418D-AE19-62706E023703}">
                      <ahyp:hlinkClr xmlns:ahyp="http://schemas.microsoft.com/office/drawing/2018/hyperlinkcolor" val="tx"/>
                    </a:ext>
                  </a:extLst>
                </a:hlinkClick>
              </a:rPr>
              <a:t>Defence Digital - GOV.UK (www.gov.uk)</a:t>
            </a:r>
            <a:endParaRPr lang="en-GB" b="1">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pic>
        <p:nvPicPr>
          <p:cNvPr id="3" name="Picture 2" descr="A logo with text on it&#10;&#10;Description automatically generated">
            <a:extLst>
              <a:ext uri="{FF2B5EF4-FFF2-40B4-BE49-F238E27FC236}">
                <a16:creationId xmlns:a16="http://schemas.microsoft.com/office/drawing/2014/main" id="{BC2F0872-6351-7EDF-3840-2632DD2641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879" y="243045"/>
            <a:ext cx="1755225" cy="1033899"/>
          </a:xfrm>
          <a:prstGeom prst="rect">
            <a:avLst/>
          </a:prstGeom>
        </p:spPr>
      </p:pic>
    </p:spTree>
    <p:extLst>
      <p:ext uri="{BB962C8B-B14F-4D97-AF65-F5344CB8AC3E}">
        <p14:creationId xmlns:p14="http://schemas.microsoft.com/office/powerpoint/2010/main" val="273071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International</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International Collaboration</a:t>
            </a:r>
          </a:p>
          <a:p>
            <a:pPr algn="ctr"/>
            <a:r>
              <a:rPr lang="en-GB">
                <a:solidFill>
                  <a:schemeClr val="bg1"/>
                </a:solidFill>
              </a:rPr>
              <a:t>NATO</a:t>
            </a:r>
          </a:p>
          <a:p>
            <a:pPr algn="ctr"/>
            <a:r>
              <a:rPr lang="en-GB">
                <a:solidFill>
                  <a:schemeClr val="bg1"/>
                </a:solidFill>
              </a:rPr>
              <a:t>All Major Defence Systems</a:t>
            </a:r>
          </a:p>
          <a:p>
            <a:pPr algn="ctr"/>
            <a:r>
              <a:rPr lang="en-GB">
                <a:solidFill>
                  <a:schemeClr val="bg1"/>
                </a:solidFill>
              </a:rPr>
              <a:t>NATO Industrial Advisory Group (NIAG)</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4423682" y="2438786"/>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DIANA</a:t>
            </a:r>
          </a:p>
          <a:p>
            <a:pPr algn="ctr"/>
            <a:endParaRPr lang="en-GB" b="1" u="sng"/>
          </a:p>
          <a:p>
            <a:pPr algn="ctr"/>
            <a:endParaRPr lang="en-GB" b="1"/>
          </a:p>
          <a:p>
            <a:r>
              <a:rPr lang="en-GB" b="1" u="sng"/>
              <a:t>Defence Innovation Accelerator for the North Atlantic</a:t>
            </a:r>
          </a:p>
          <a:p>
            <a:r>
              <a:rPr lang="en-GB"/>
              <a:t>Procurement Mechanism via Application through challenges on DIANA-NATO website.</a:t>
            </a:r>
          </a:p>
          <a:p>
            <a:r>
              <a:rPr lang="en-GB">
                <a:solidFill>
                  <a:schemeClr val="bg1"/>
                </a:solidFill>
              </a:rPr>
              <a:t>Website: </a:t>
            </a:r>
            <a:r>
              <a:rPr lang="en-GB">
                <a:solidFill>
                  <a:schemeClr val="bg1"/>
                </a:solidFill>
                <a:hlinkClick r:id="rId2">
                  <a:extLst>
                    <a:ext uri="{A12FA001-AC4F-418D-AE19-62706E023703}">
                      <ahyp:hlinkClr xmlns:ahyp="http://schemas.microsoft.com/office/drawing/2018/hyperlinkcolor" val="tx"/>
                    </a:ext>
                  </a:extLst>
                </a:hlinkClick>
              </a:rPr>
              <a:t>DIANA | Home (nato.int)</a:t>
            </a:r>
            <a:endParaRPr lang="en-GB">
              <a:solidFill>
                <a:schemeClr val="bg1"/>
              </a:solidFill>
            </a:endParaRPr>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Home (nato-diana.org)</a:t>
            </a:r>
            <a:endParaRPr lang="en-GB">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8167007" y="2438785"/>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AUKUS</a:t>
            </a:r>
          </a:p>
          <a:p>
            <a:endParaRPr lang="en-GB" b="1"/>
          </a:p>
          <a:p>
            <a:endParaRPr lang="en-GB" b="1"/>
          </a:p>
          <a:p>
            <a:endParaRPr lang="en-GB" b="1"/>
          </a:p>
          <a:p>
            <a:r>
              <a:rPr lang="en-GB" b="1" u="sng"/>
              <a:t>Collaboration</a:t>
            </a:r>
          </a:p>
          <a:p>
            <a:r>
              <a:rPr lang="en-GB"/>
              <a:t>No clear procurement mechanisms</a:t>
            </a:r>
            <a:endParaRPr lang="en-GB">
              <a:highlight>
                <a:srgbClr val="FFFF00"/>
              </a:highlight>
            </a:endParaRPr>
          </a:p>
          <a:p>
            <a:r>
              <a:rPr lang="en-GB">
                <a:solidFill>
                  <a:schemeClr val="bg1"/>
                </a:solidFill>
              </a:rPr>
              <a:t>Website: no clear website ; </a:t>
            </a:r>
            <a:r>
              <a:rPr lang="en-GB">
                <a:solidFill>
                  <a:schemeClr val="bg1"/>
                </a:solidFill>
                <a:hlinkClick r:id="rId4">
                  <a:extLst>
                    <a:ext uri="{A12FA001-AC4F-418D-AE19-62706E023703}">
                      <ahyp:hlinkClr xmlns:ahyp="http://schemas.microsoft.com/office/drawing/2018/hyperlinkcolor" val="tx"/>
                    </a:ext>
                  </a:extLst>
                </a:hlinkClick>
              </a:rPr>
              <a:t>The AUKUS nuclear powered submarine pathway: a partnership for the future - GOV.UK (www.gov.uk)</a:t>
            </a:r>
            <a:endParaRPr lang="en-GB" b="1" u="sng">
              <a:solidFill>
                <a:schemeClr val="bg1"/>
              </a:solidFill>
            </a:endParaRPr>
          </a:p>
          <a:p>
            <a:endParaRPr lang="en-GB" b="1" u="sng"/>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spTree>
    <p:extLst>
      <p:ext uri="{BB962C8B-B14F-4D97-AF65-F5344CB8AC3E}">
        <p14:creationId xmlns:p14="http://schemas.microsoft.com/office/powerpoint/2010/main" val="2982135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Non-Gov</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Defence and Security Contractors/Prime</a:t>
            </a:r>
          </a:p>
          <a:p>
            <a:pPr algn="ctr"/>
            <a:r>
              <a:rPr lang="en-GB">
                <a:solidFill>
                  <a:schemeClr val="bg1"/>
                </a:solidFill>
              </a:rPr>
              <a:t> Academia</a:t>
            </a:r>
          </a:p>
          <a:p>
            <a:pPr algn="ctr"/>
            <a:r>
              <a:rPr lang="en-GB">
                <a:solidFill>
                  <a:schemeClr val="bg1"/>
                </a:solidFill>
              </a:rPr>
              <a:t> All Areas of Capability</a:t>
            </a:r>
          </a:p>
          <a:p>
            <a:pPr algn="ctr"/>
            <a:r>
              <a:rPr lang="en-GB">
                <a:solidFill>
                  <a:schemeClr val="bg1"/>
                </a:solidFill>
              </a:rPr>
              <a:t>Research in Defence Science and Tech</a:t>
            </a:r>
          </a:p>
          <a:p>
            <a:pPr algn="ctr"/>
            <a:endParaRPr lang="en-GB">
              <a:solidFill>
                <a:schemeClr val="bg1"/>
              </a:solidFill>
            </a:endParaRP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6289220" y="2504365"/>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DEFENCE CONTRACTORS</a:t>
            </a:r>
          </a:p>
          <a:p>
            <a:pPr algn="ctr"/>
            <a:endParaRPr lang="en-GB" b="1" u="sng"/>
          </a:p>
          <a:p>
            <a:pPr algn="ctr"/>
            <a:endParaRPr lang="en-GB" b="1"/>
          </a:p>
          <a:p>
            <a:r>
              <a:rPr lang="en-GB" b="1" u="sng"/>
              <a:t>All major systems</a:t>
            </a:r>
          </a:p>
          <a:p>
            <a:r>
              <a:rPr lang="en-GB"/>
              <a:t>Procurement Mechanism via each company supply chain</a:t>
            </a:r>
          </a:p>
          <a:p>
            <a:r>
              <a:rPr lang="en-GB">
                <a:solidFill>
                  <a:schemeClr val="bg1"/>
                </a:solidFill>
              </a:rPr>
              <a:t>Websites specific to each defence contractor</a:t>
            </a: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spTree>
    <p:extLst>
      <p:ext uri="{BB962C8B-B14F-4D97-AF65-F5344CB8AC3E}">
        <p14:creationId xmlns:p14="http://schemas.microsoft.com/office/powerpoint/2010/main" val="3062752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21320" y="1458148"/>
            <a:ext cx="2288491" cy="50588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2895369" y="1458148"/>
            <a:ext cx="8673423" cy="5058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Security</a:t>
            </a:r>
          </a:p>
        </p:txBody>
      </p:sp>
      <p:sp>
        <p:nvSpPr>
          <p:cNvPr id="7" name="Rectangle 6">
            <a:extLst>
              <a:ext uri="{FF2B5EF4-FFF2-40B4-BE49-F238E27FC236}">
                <a16:creationId xmlns:a16="http://schemas.microsoft.com/office/drawing/2014/main" id="{A3715F8D-9E7E-2A82-303C-76F01C66A0B1}"/>
              </a:ext>
            </a:extLst>
          </p:cNvPr>
          <p:cNvSpPr/>
          <p:nvPr/>
        </p:nvSpPr>
        <p:spPr>
          <a:xfrm>
            <a:off x="583130" y="2361550"/>
            <a:ext cx="1964869"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Security Capabilities, Communications and cyber security, Data analysis and encryption</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101470" y="2361550"/>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600" b="1" u="sng"/>
              <a:t>HMGCC</a:t>
            </a:r>
          </a:p>
          <a:p>
            <a:pPr algn="ctr"/>
            <a:endParaRPr lang="en-GB" sz="1400" b="1"/>
          </a:p>
          <a:p>
            <a:pPr algn="ctr"/>
            <a:r>
              <a:rPr lang="en-GB" sz="1400" b="1" u="sng"/>
              <a:t>National Security Engineering</a:t>
            </a:r>
          </a:p>
          <a:p>
            <a:r>
              <a:rPr lang="en-GB" sz="1400"/>
              <a:t>Procurement Mechanism via HMGCC Co-creation and National Security Strategic Investment Fund</a:t>
            </a:r>
            <a:endParaRPr lang="en-GB"/>
          </a:p>
          <a:p>
            <a:pPr algn="ctr"/>
            <a:endParaRPr lang="en-GB" sz="1400" b="1"/>
          </a:p>
          <a:p>
            <a:pPr algn="ctr"/>
            <a:r>
              <a:rPr lang="en-GB" sz="1400"/>
              <a:t>Website: </a:t>
            </a:r>
            <a:r>
              <a:rPr lang="en-GB" sz="1400">
                <a:solidFill>
                  <a:schemeClr val="bg1">
                    <a:lumMod val="95000"/>
                  </a:schemeClr>
                </a:solidFill>
                <a:ea typeface="+mn-lt"/>
                <a:cs typeface="+mn-lt"/>
                <a:hlinkClick r:id="rId2">
                  <a:extLst>
                    <a:ext uri="{A12FA001-AC4F-418D-AE19-62706E023703}">
                      <ahyp:hlinkClr xmlns:ahyp="http://schemas.microsoft.com/office/drawing/2018/hyperlinkcolor" val="tx"/>
                    </a:ext>
                  </a:extLst>
                </a:hlinkClick>
              </a:rPr>
              <a:t>HMGCC</a:t>
            </a:r>
          </a:p>
          <a:p>
            <a:pPr algn="ctr"/>
            <a:r>
              <a:rPr lang="en-GB" sz="1400">
                <a:solidFill>
                  <a:schemeClr val="bg1"/>
                </a:solidFill>
              </a:rPr>
              <a:t>Website : </a:t>
            </a:r>
            <a:r>
              <a:rPr lang="en-GB" sz="1400">
                <a:solidFill>
                  <a:schemeClr val="bg1"/>
                </a:solidFill>
                <a:hlinkClick r:id="rId3">
                  <a:extLst>
                    <a:ext uri="{A12FA001-AC4F-418D-AE19-62706E023703}">
                      <ahyp:hlinkClr xmlns:ahyp="http://schemas.microsoft.com/office/drawing/2018/hyperlinkcolor" val="tx"/>
                    </a:ext>
                  </a:extLst>
                </a:hlinkClick>
              </a:rPr>
              <a:t>HMGCC | Co-Creation</a:t>
            </a:r>
            <a:endParaRPr lang="en-GB" sz="1400">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5249176" y="2361550"/>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b="1" u="sng"/>
              <a:t>GCHQ</a:t>
            </a:r>
          </a:p>
          <a:p>
            <a:endParaRPr lang="en-GB" b="1"/>
          </a:p>
          <a:p>
            <a:r>
              <a:rPr lang="en-GB" sz="1400" b="1" u="sng"/>
              <a:t>Intelligence, cyber and security agency with a mission to keep the UK safe</a:t>
            </a:r>
          </a:p>
          <a:p>
            <a:r>
              <a:rPr lang="en-GB" sz="1400"/>
              <a:t>No clear procurement mechanisms</a:t>
            </a:r>
          </a:p>
          <a:p>
            <a:r>
              <a:rPr lang="en-GB" sz="1400">
                <a:solidFill>
                  <a:schemeClr val="bg1"/>
                </a:solidFill>
              </a:rPr>
              <a:t>Website : </a:t>
            </a:r>
            <a:r>
              <a:rPr lang="en-GB" sz="1400">
                <a:solidFill>
                  <a:schemeClr val="bg1"/>
                </a:solidFill>
                <a:hlinkClick r:id="rId4">
                  <a:extLst>
                    <a:ext uri="{A12FA001-AC4F-418D-AE19-62706E023703}">
                      <ahyp:hlinkClr xmlns:ahyp="http://schemas.microsoft.com/office/drawing/2018/hyperlinkcolor" val="tx"/>
                    </a:ext>
                  </a:extLst>
                </a:hlinkClick>
              </a:rPr>
              <a:t>GCHQ - GCHQ.GOV.UK</a:t>
            </a:r>
            <a:endParaRPr lang="en-GB" sz="1400" b="1">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6434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8" y="1575055"/>
            <a:ext cx="1964870" cy="786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a:t>Areas of Capability Interest:</a:t>
            </a:r>
          </a:p>
        </p:txBody>
      </p:sp>
      <p:sp>
        <p:nvSpPr>
          <p:cNvPr id="3" name="Rectangle 2">
            <a:extLst>
              <a:ext uri="{FF2B5EF4-FFF2-40B4-BE49-F238E27FC236}">
                <a16:creationId xmlns:a16="http://schemas.microsoft.com/office/drawing/2014/main" id="{561F1CFF-1ABE-F43D-7906-9087E686778F}"/>
              </a:ext>
            </a:extLst>
          </p:cNvPr>
          <p:cNvSpPr/>
          <p:nvPr/>
        </p:nvSpPr>
        <p:spPr>
          <a:xfrm>
            <a:off x="9400761" y="2361550"/>
            <a:ext cx="2066107" cy="3984826"/>
          </a:xfrm>
          <a:prstGeom prst="rect">
            <a:avLst/>
          </a:prstGeom>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b="1" u="sng"/>
              <a:t>NSEC</a:t>
            </a:r>
            <a:endParaRPr lang="en-GB"/>
          </a:p>
          <a:p>
            <a:r>
              <a:rPr lang="en-GB" sz="1400">
                <a:solidFill>
                  <a:schemeClr val="bg1">
                    <a:lumMod val="95000"/>
                  </a:schemeClr>
                </a:solidFill>
                <a:latin typeface="Roboto"/>
                <a:ea typeface="Roboto"/>
                <a:cs typeface="Roboto"/>
              </a:rPr>
              <a:t>A nationwide community of multi-disciplinary academics addressing the UK’s national security and resilience needs, coordinating stakeholders and initiatives to drive cohesion and accelerate collaborations.</a:t>
            </a:r>
          </a:p>
          <a:p>
            <a:r>
              <a:rPr lang="en-GB" sz="1400"/>
              <a:t>No clear procurement mechanisms</a:t>
            </a:r>
            <a:endParaRPr lang="en-GB"/>
          </a:p>
          <a:p>
            <a:r>
              <a:rPr lang="en-GB" sz="1400"/>
              <a:t>Website</a:t>
            </a:r>
            <a:r>
              <a:rPr lang="en-GB" sz="1400">
                <a:solidFill>
                  <a:schemeClr val="bg1">
                    <a:lumMod val="95000"/>
                  </a:schemeClr>
                </a:solidFill>
              </a:rPr>
              <a:t> </a:t>
            </a:r>
            <a:r>
              <a:rPr lang="en-GB" sz="1400">
                <a:solidFill>
                  <a:schemeClr val="bg1">
                    <a:lumMod val="95000"/>
                  </a:schemeClr>
                </a:solidFill>
                <a:hlinkClick r:id="rId5">
                  <a:extLst>
                    <a:ext uri="{A12FA001-AC4F-418D-AE19-62706E023703}">
                      <ahyp:hlinkClr xmlns:ahyp="http://schemas.microsoft.com/office/drawing/2018/hyperlinkcolor" val="tx"/>
                    </a:ext>
                  </a:extLst>
                </a:hlinkClick>
              </a:rPr>
              <a:t>https://nsec.uk/</a:t>
            </a:r>
          </a:p>
        </p:txBody>
      </p:sp>
      <p:sp>
        <p:nvSpPr>
          <p:cNvPr id="4" name="Rectangle 3">
            <a:extLst>
              <a:ext uri="{FF2B5EF4-FFF2-40B4-BE49-F238E27FC236}">
                <a16:creationId xmlns:a16="http://schemas.microsoft.com/office/drawing/2014/main" id="{2DA06381-9608-0BA4-E695-4FCF1CAD219A}"/>
              </a:ext>
            </a:extLst>
          </p:cNvPr>
          <p:cNvSpPr/>
          <p:nvPr/>
        </p:nvSpPr>
        <p:spPr>
          <a:xfrm>
            <a:off x="7364567" y="2361550"/>
            <a:ext cx="1841525" cy="3994118"/>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600" b="1" u="sng"/>
              <a:t>NATIONAL CRIME AGENCY</a:t>
            </a:r>
          </a:p>
          <a:p>
            <a:pPr algn="ctr"/>
            <a:endParaRPr lang="en-GB" sz="1600" b="1" u="sng"/>
          </a:p>
          <a:p>
            <a:r>
              <a:rPr lang="en-GB" sz="1400" b="1" u="sng"/>
              <a:t>Lead the UK’s response, to reduce the impact of serious and organised crime</a:t>
            </a:r>
          </a:p>
          <a:p>
            <a:r>
              <a:rPr lang="en-GB" sz="1400">
                <a:solidFill>
                  <a:schemeClr val="bg1"/>
                </a:solidFill>
              </a:rPr>
              <a:t>No clear procurement mechanisms</a:t>
            </a:r>
          </a:p>
          <a:p>
            <a:r>
              <a:rPr lang="en-GB" sz="1400">
                <a:solidFill>
                  <a:schemeClr val="bg1"/>
                </a:solidFill>
              </a:rPr>
              <a:t>Website: </a:t>
            </a:r>
            <a:r>
              <a:rPr lang="en-GB" sz="1400">
                <a:solidFill>
                  <a:schemeClr val="bg1"/>
                </a:solidFill>
                <a:hlinkClick r:id="rId6">
                  <a:extLst>
                    <a:ext uri="{A12FA001-AC4F-418D-AE19-62706E023703}">
                      <ahyp:hlinkClr xmlns:ahyp="http://schemas.microsoft.com/office/drawing/2018/hyperlinkcolor" val="tx"/>
                    </a:ext>
                  </a:extLst>
                </a:hlinkClick>
              </a:rPr>
              <a:t>Home - National Crime Agency</a:t>
            </a:r>
            <a:endParaRPr lang="en-GB" sz="1400">
              <a:solidFill>
                <a:schemeClr val="bg1"/>
              </a:solidFill>
            </a:endParaRPr>
          </a:p>
        </p:txBody>
      </p:sp>
    </p:spTree>
    <p:extLst>
      <p:ext uri="{BB962C8B-B14F-4D97-AF65-F5344CB8AC3E}">
        <p14:creationId xmlns:p14="http://schemas.microsoft.com/office/powerpoint/2010/main" val="2004884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458149"/>
            <a:ext cx="2272161" cy="51011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2895369" y="1458148"/>
            <a:ext cx="8673423" cy="5058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Other Gov</a:t>
            </a:r>
          </a:p>
        </p:txBody>
      </p:sp>
      <p:sp>
        <p:nvSpPr>
          <p:cNvPr id="7" name="Rectangle 6">
            <a:extLst>
              <a:ext uri="{FF2B5EF4-FFF2-40B4-BE49-F238E27FC236}">
                <a16:creationId xmlns:a16="http://schemas.microsoft.com/office/drawing/2014/main" id="{A3715F8D-9E7E-2A82-303C-76F01C66A0B1}"/>
              </a:ext>
            </a:extLst>
          </p:cNvPr>
          <p:cNvSpPr/>
          <p:nvPr/>
        </p:nvSpPr>
        <p:spPr>
          <a:xfrm>
            <a:off x="625465" y="2438785"/>
            <a:ext cx="1968864"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National security capabilities</a:t>
            </a:r>
          </a:p>
          <a:p>
            <a:pPr algn="ctr"/>
            <a:r>
              <a:rPr lang="en-GB">
                <a:solidFill>
                  <a:schemeClr val="bg1"/>
                </a:solidFill>
              </a:rPr>
              <a:t>UK research and innovation (UKRI)</a:t>
            </a:r>
          </a:p>
          <a:p>
            <a:pPr algn="ctr"/>
            <a:r>
              <a:rPr lang="en-GB">
                <a:solidFill>
                  <a:schemeClr val="bg1"/>
                </a:solidFill>
              </a:rPr>
              <a:t>Nuclear Deterrent, Cyber Security, Secure communications, Innovate UK</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089513" y="2361551"/>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u="sng"/>
              <a:t>AWE</a:t>
            </a:r>
          </a:p>
          <a:p>
            <a:pPr algn="ctr"/>
            <a:endParaRPr lang="en-GB" sz="1600" b="1"/>
          </a:p>
          <a:p>
            <a:r>
              <a:rPr lang="en-GB" sz="1600" b="1" u="sng"/>
              <a:t>National Endeavour to replace the warhead</a:t>
            </a:r>
          </a:p>
          <a:p>
            <a:r>
              <a:rPr lang="en-GB" sz="1600"/>
              <a:t>Procurement Mechanism via AWE website</a:t>
            </a:r>
          </a:p>
          <a:p>
            <a:r>
              <a:rPr lang="en-GB" sz="1600">
                <a:solidFill>
                  <a:schemeClr val="bg1"/>
                </a:solidFill>
              </a:rPr>
              <a:t>Website: </a:t>
            </a:r>
            <a:r>
              <a:rPr lang="en-GB" sz="1600">
                <a:solidFill>
                  <a:schemeClr val="bg1"/>
                </a:solidFill>
                <a:hlinkClick r:id="rId2">
                  <a:extLst>
                    <a:ext uri="{A12FA001-AC4F-418D-AE19-62706E023703}">
                      <ahyp:hlinkClr xmlns:ahyp="http://schemas.microsoft.com/office/drawing/2018/hyperlinkcolor" val="tx"/>
                    </a:ext>
                  </a:extLst>
                </a:hlinkClick>
              </a:rPr>
              <a:t>Supply chain – AWE</a:t>
            </a:r>
            <a:endParaRPr lang="en-GB" sz="1600">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5249176" y="2361550"/>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Border Force</a:t>
            </a:r>
          </a:p>
          <a:p>
            <a:endParaRPr lang="en-GB" b="1"/>
          </a:p>
          <a:p>
            <a:endParaRPr lang="en-GB" b="1"/>
          </a:p>
          <a:p>
            <a:endParaRPr lang="en-GB" b="1"/>
          </a:p>
          <a:p>
            <a:r>
              <a:rPr lang="en-GB"/>
              <a:t>Procurement Mechanism via Find a Tender Service</a:t>
            </a:r>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Procurement at Home Office - Home Office - GOV.UK (www.gov.uk)</a:t>
            </a:r>
            <a:endParaRPr lang="en-GB" b="1" u="sng">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6434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8" y="1575055"/>
            <a:ext cx="1964870" cy="786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a:t>Areas of Capability Interest:</a:t>
            </a:r>
          </a:p>
        </p:txBody>
      </p:sp>
      <p:sp>
        <p:nvSpPr>
          <p:cNvPr id="3" name="Rectangle 2">
            <a:extLst>
              <a:ext uri="{FF2B5EF4-FFF2-40B4-BE49-F238E27FC236}">
                <a16:creationId xmlns:a16="http://schemas.microsoft.com/office/drawing/2014/main" id="{561F1CFF-1ABE-F43D-7906-9087E686778F}"/>
              </a:ext>
            </a:extLst>
          </p:cNvPr>
          <p:cNvSpPr/>
          <p:nvPr/>
        </p:nvSpPr>
        <p:spPr>
          <a:xfrm>
            <a:off x="9512273" y="2361550"/>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DSIT</a:t>
            </a:r>
          </a:p>
          <a:p>
            <a:pPr algn="ctr"/>
            <a:endParaRPr lang="en-GB" b="1" u="sng"/>
          </a:p>
          <a:p>
            <a:r>
              <a:rPr lang="en-GB" b="1" u="sng"/>
              <a:t>S&amp;T Facilities</a:t>
            </a:r>
          </a:p>
          <a:p>
            <a:r>
              <a:rPr lang="en-GB"/>
              <a:t>Procurement Mechanism via DSIT Pipeline register  Website: </a:t>
            </a:r>
            <a:r>
              <a:rPr lang="en-GB">
                <a:solidFill>
                  <a:schemeClr val="bg1"/>
                </a:solidFill>
                <a:hlinkClick r:id="rId4">
                  <a:extLst>
                    <a:ext uri="{A12FA001-AC4F-418D-AE19-62706E023703}">
                      <ahyp:hlinkClr xmlns:ahyp="http://schemas.microsoft.com/office/drawing/2018/hyperlinkcolor" val="tx"/>
                    </a:ext>
                  </a:extLst>
                </a:hlinkClick>
              </a:rPr>
              <a:t>DSIT pipeline register, April 2024 - GOV.UK (publishing.service.gov.uk)</a:t>
            </a:r>
            <a:endParaRPr lang="en-GB">
              <a:solidFill>
                <a:schemeClr val="bg1"/>
              </a:solidFill>
            </a:endParaRPr>
          </a:p>
        </p:txBody>
      </p:sp>
      <p:sp>
        <p:nvSpPr>
          <p:cNvPr id="4" name="Rectangle 3">
            <a:extLst>
              <a:ext uri="{FF2B5EF4-FFF2-40B4-BE49-F238E27FC236}">
                <a16:creationId xmlns:a16="http://schemas.microsoft.com/office/drawing/2014/main" id="{2DA06381-9608-0BA4-E695-4FCF1CAD219A}"/>
              </a:ext>
            </a:extLst>
          </p:cNvPr>
          <p:cNvSpPr/>
          <p:nvPr/>
        </p:nvSpPr>
        <p:spPr>
          <a:xfrm>
            <a:off x="7335131" y="2361550"/>
            <a:ext cx="1870961" cy="39941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Home Office</a:t>
            </a:r>
          </a:p>
          <a:p>
            <a:pPr algn="ctr"/>
            <a:endParaRPr lang="en-GB" b="1" u="sng"/>
          </a:p>
          <a:p>
            <a:pPr algn="ctr"/>
            <a:endParaRPr lang="en-GB" b="1"/>
          </a:p>
          <a:p>
            <a:endParaRPr lang="en-GB" b="1" u="sng"/>
          </a:p>
          <a:p>
            <a:r>
              <a:rPr lang="en-GB"/>
              <a:t>Procurement Mechanism via Find a Tender Service</a:t>
            </a:r>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Procurement at Home Office - Home Office - GOV.UK (www.gov.uk)</a:t>
            </a:r>
            <a:endParaRPr lang="en-GB" b="1" u="sng">
              <a:solidFill>
                <a:schemeClr val="bg1"/>
              </a:solidFill>
            </a:endParaRPr>
          </a:p>
        </p:txBody>
      </p:sp>
    </p:spTree>
    <p:extLst>
      <p:ext uri="{BB962C8B-B14F-4D97-AF65-F5344CB8AC3E}">
        <p14:creationId xmlns:p14="http://schemas.microsoft.com/office/powerpoint/2010/main" val="256159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5" y="1458148"/>
            <a:ext cx="2269672" cy="50588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2895369" y="1458148"/>
            <a:ext cx="8673423" cy="50588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Other Gov</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6"/>
            <a:ext cx="1964870" cy="391302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National security capabilities</a:t>
            </a:r>
          </a:p>
          <a:p>
            <a:pPr algn="ctr"/>
            <a:r>
              <a:rPr lang="en-GB">
                <a:solidFill>
                  <a:schemeClr val="bg1"/>
                </a:solidFill>
              </a:rPr>
              <a:t>UK research and innovation (UKRI)</a:t>
            </a:r>
          </a:p>
          <a:p>
            <a:pPr algn="ctr"/>
            <a:r>
              <a:rPr lang="en-GB">
                <a:solidFill>
                  <a:schemeClr val="bg1"/>
                </a:solidFill>
              </a:rPr>
              <a:t>Nuclear Deterrent, Cyber Security, Secure Communications, Innovate UK</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5645833" y="2361550"/>
            <a:ext cx="3172494" cy="3990263"/>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600" b="1" u="sng"/>
              <a:t>DNO</a:t>
            </a:r>
          </a:p>
          <a:p>
            <a:pPr algn="ctr"/>
            <a:endParaRPr lang="en-GB" sz="1600" b="1" u="sng"/>
          </a:p>
          <a:p>
            <a:pPr algn="ctr"/>
            <a:r>
              <a:rPr lang="en-GB" sz="1600" b="1" u="sng"/>
              <a:t>Mission is to keep safe and capable submarines at sea, maintain our nuclear warheads and deliver the nuclear deterrent to protect national and global security.</a:t>
            </a:r>
            <a:endParaRPr lang="en-GB"/>
          </a:p>
          <a:p>
            <a:pPr algn="ctr"/>
            <a:r>
              <a:rPr lang="en-GB" sz="1600">
                <a:solidFill>
                  <a:srgbClr val="FFFFFF"/>
                </a:solidFill>
              </a:rPr>
              <a:t>Procurement mechanism via Defence Sourcing Portal (DSP)</a:t>
            </a:r>
          </a:p>
          <a:p>
            <a:pPr algn="ctr"/>
            <a:endParaRPr lang="en-GB" sz="1600">
              <a:solidFill>
                <a:srgbClr val="FFFFFF"/>
              </a:solidFill>
            </a:endParaRPr>
          </a:p>
          <a:p>
            <a:pPr algn="ctr"/>
            <a:r>
              <a:rPr lang="en-GB" sz="1600">
                <a:solidFill>
                  <a:srgbClr val="FFFFFF"/>
                </a:solidFill>
              </a:rPr>
              <a:t>Website:</a:t>
            </a:r>
            <a:r>
              <a:rPr lang="en-GB" sz="1600">
                <a:solidFill>
                  <a:schemeClr val="bg1">
                    <a:lumMod val="95000"/>
                  </a:schemeClr>
                </a:solidFill>
                <a:ea typeface="+mn-lt"/>
                <a:cs typeface="+mn-lt"/>
                <a:hlinkClick r:id="rId2">
                  <a:extLst>
                    <a:ext uri="{A12FA001-AC4F-418D-AE19-62706E023703}">
                      <ahyp:hlinkClr xmlns:ahyp="http://schemas.microsoft.com/office/drawing/2018/hyperlinkcolor" val="tx"/>
                    </a:ext>
                  </a:extLst>
                </a:hlinkClick>
              </a:rPr>
              <a:t>Defence Sourcing Portal (DSP)</a:t>
            </a:r>
            <a:endParaRPr lang="en-GB">
              <a:solidFill>
                <a:schemeClr val="bg1">
                  <a:lumMod val="95000"/>
                </a:schemeClr>
              </a:solidFill>
            </a:endParaRPr>
          </a:p>
          <a:p>
            <a:pPr algn="ctr"/>
            <a:endParaRPr lang="en-GB" sz="1600" b="1">
              <a:solidFill>
                <a:srgbClr val="FFFFFF"/>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6434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8" y="1575055"/>
            <a:ext cx="1964870" cy="7864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a:t>Areas of Capability Interest:</a:t>
            </a:r>
          </a:p>
        </p:txBody>
      </p:sp>
    </p:spTree>
    <p:extLst>
      <p:ext uri="{BB962C8B-B14F-4D97-AF65-F5344CB8AC3E}">
        <p14:creationId xmlns:p14="http://schemas.microsoft.com/office/powerpoint/2010/main" val="2460936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B058861-2F1C-6E28-898E-01F7B6F35143}"/>
              </a:ext>
            </a:extLst>
          </p:cNvPr>
          <p:cNvSpPr/>
          <p:nvPr/>
        </p:nvSpPr>
        <p:spPr>
          <a:xfrm>
            <a:off x="298383" y="1690688"/>
            <a:ext cx="11423221" cy="48021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p:txBody>
          <a:bodyPr/>
          <a:lstStyle/>
          <a:p>
            <a:r>
              <a:rPr lang="en-GB"/>
              <a:t>Trade and Support Organisations</a:t>
            </a:r>
          </a:p>
        </p:txBody>
      </p:sp>
      <p:sp>
        <p:nvSpPr>
          <p:cNvPr id="3" name="Rectangle 2">
            <a:extLst>
              <a:ext uri="{FF2B5EF4-FFF2-40B4-BE49-F238E27FC236}">
                <a16:creationId xmlns:a16="http://schemas.microsoft.com/office/drawing/2014/main" id="{618AA9A5-8869-ED27-61FA-3C1FE77C715C}"/>
              </a:ext>
            </a:extLst>
          </p:cNvPr>
          <p:cNvSpPr/>
          <p:nvPr/>
        </p:nvSpPr>
        <p:spPr>
          <a:xfrm>
            <a:off x="470396" y="2203065"/>
            <a:ext cx="3287332" cy="39841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ADS Group</a:t>
            </a:r>
          </a:p>
          <a:p>
            <a:pPr algn="ctr"/>
            <a:endParaRPr lang="en-GB"/>
          </a:p>
          <a:p>
            <a:r>
              <a:rPr lang="en-GB" b="1"/>
              <a:t>UK trade association advancing leadership in aerospace, defence, security and space, to enable prosperity and clean, secure growth for our nation</a:t>
            </a:r>
          </a:p>
          <a:p>
            <a:endParaRPr lang="en-GB" b="1"/>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Home - ADS Group</a:t>
            </a:r>
            <a:endParaRPr lang="en-GB">
              <a:solidFill>
                <a:schemeClr val="bg1"/>
              </a:solidFill>
            </a:endParaRPr>
          </a:p>
          <a:p>
            <a:pPr algn="ctr"/>
            <a:endParaRPr lang="en-GB"/>
          </a:p>
        </p:txBody>
      </p:sp>
      <p:sp>
        <p:nvSpPr>
          <p:cNvPr id="5" name="Rectangle 4">
            <a:extLst>
              <a:ext uri="{FF2B5EF4-FFF2-40B4-BE49-F238E27FC236}">
                <a16:creationId xmlns:a16="http://schemas.microsoft.com/office/drawing/2014/main" id="{7E1FB131-E8BC-B81F-08F6-79A11387FC62}"/>
              </a:ext>
            </a:extLst>
          </p:cNvPr>
          <p:cNvSpPr/>
          <p:nvPr/>
        </p:nvSpPr>
        <p:spPr>
          <a:xfrm>
            <a:off x="4425043" y="2203063"/>
            <a:ext cx="3175907" cy="3984169"/>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b="1" u="sng"/>
              <a:t>Tech UK</a:t>
            </a:r>
          </a:p>
          <a:p>
            <a:pPr algn="ctr"/>
            <a:endParaRPr lang="en-GB"/>
          </a:p>
          <a:p>
            <a:r>
              <a:rPr lang="en-GB" b="1"/>
              <a:t>Brings together organisations to realise positive outcomes of what digital technology achieve</a:t>
            </a:r>
          </a:p>
          <a:p>
            <a:endParaRPr lang="en-GB"/>
          </a:p>
          <a:p>
            <a:r>
              <a:rPr lang="en-GB">
                <a:solidFill>
                  <a:schemeClr val="bg1"/>
                </a:solidFill>
              </a:rPr>
              <a:t>Website: </a:t>
            </a:r>
            <a:r>
              <a:rPr lang="en-GB">
                <a:solidFill>
                  <a:schemeClr val="bg1"/>
                </a:solidFill>
                <a:hlinkClick r:id="rId4">
                  <a:extLst>
                    <a:ext uri="{A12FA001-AC4F-418D-AE19-62706E023703}">
                      <ahyp:hlinkClr xmlns:ahyp="http://schemas.microsoft.com/office/drawing/2018/hyperlinkcolor" val="tx"/>
                    </a:ext>
                  </a:extLst>
                </a:hlinkClick>
              </a:rPr>
              <a:t>The UK's technology trade association (techuk.org)</a:t>
            </a:r>
            <a:endParaRPr lang="en-GB" b="1">
              <a:solidFill>
                <a:schemeClr val="bg1"/>
              </a:solidFill>
            </a:endParaRPr>
          </a:p>
        </p:txBody>
      </p:sp>
      <p:sp>
        <p:nvSpPr>
          <p:cNvPr id="6" name="Rectangle 5">
            <a:extLst>
              <a:ext uri="{FF2B5EF4-FFF2-40B4-BE49-F238E27FC236}">
                <a16:creationId xmlns:a16="http://schemas.microsoft.com/office/drawing/2014/main" id="{E2EAB056-D1AC-7DDA-8EAF-A32D4F4C017B}"/>
              </a:ext>
            </a:extLst>
          </p:cNvPr>
          <p:cNvSpPr/>
          <p:nvPr/>
        </p:nvSpPr>
        <p:spPr>
          <a:xfrm>
            <a:off x="8262258" y="2203065"/>
            <a:ext cx="2992324" cy="39841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Make UK Defence</a:t>
            </a:r>
          </a:p>
          <a:p>
            <a:pPr algn="ctr"/>
            <a:endParaRPr lang="en-GB"/>
          </a:p>
          <a:p>
            <a:r>
              <a:rPr lang="en-GB" b="1"/>
              <a:t>Champion and support the UK’s innovative and diverse defence manufacturers and the wider defence supply chain</a:t>
            </a:r>
          </a:p>
          <a:p>
            <a:endParaRPr lang="en-GB"/>
          </a:p>
          <a:p>
            <a:r>
              <a:rPr lang="en-GB">
                <a:solidFill>
                  <a:schemeClr val="bg1"/>
                </a:solidFill>
              </a:rPr>
              <a:t>Website: </a:t>
            </a:r>
            <a:r>
              <a:rPr lang="en-GB">
                <a:solidFill>
                  <a:schemeClr val="bg1"/>
                </a:solidFill>
                <a:hlinkClick r:id="rId5">
                  <a:extLst>
                    <a:ext uri="{A12FA001-AC4F-418D-AE19-62706E023703}">
                      <ahyp:hlinkClr xmlns:ahyp="http://schemas.microsoft.com/office/drawing/2018/hyperlinkcolor" val="tx"/>
                    </a:ext>
                  </a:extLst>
                </a:hlinkClick>
              </a:rPr>
              <a:t>Make UK Defence | Make UK</a:t>
            </a:r>
            <a:endParaRPr lang="en-GB">
              <a:solidFill>
                <a:schemeClr val="bg1"/>
              </a:solidFill>
            </a:endParaRPr>
          </a:p>
        </p:txBody>
      </p:sp>
    </p:spTree>
    <p:extLst>
      <p:ext uri="{BB962C8B-B14F-4D97-AF65-F5344CB8AC3E}">
        <p14:creationId xmlns:p14="http://schemas.microsoft.com/office/powerpoint/2010/main" val="328784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B058861-2F1C-6E28-898E-01F7B6F35143}"/>
              </a:ext>
            </a:extLst>
          </p:cNvPr>
          <p:cNvSpPr/>
          <p:nvPr/>
        </p:nvSpPr>
        <p:spPr>
          <a:xfrm>
            <a:off x="298383" y="1690688"/>
            <a:ext cx="11423221" cy="48021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p:txBody>
          <a:bodyPr/>
          <a:lstStyle/>
          <a:p>
            <a:r>
              <a:rPr lang="en-GB"/>
              <a:t>Further Information</a:t>
            </a:r>
          </a:p>
        </p:txBody>
      </p:sp>
      <p:sp>
        <p:nvSpPr>
          <p:cNvPr id="6" name="Rectangle 5">
            <a:extLst>
              <a:ext uri="{FF2B5EF4-FFF2-40B4-BE49-F238E27FC236}">
                <a16:creationId xmlns:a16="http://schemas.microsoft.com/office/drawing/2014/main" id="{E2EAB056-D1AC-7DDA-8EAF-A32D4F4C017B}"/>
              </a:ext>
            </a:extLst>
          </p:cNvPr>
          <p:cNvSpPr/>
          <p:nvPr/>
        </p:nvSpPr>
        <p:spPr>
          <a:xfrm>
            <a:off x="1281794" y="2099696"/>
            <a:ext cx="9576706" cy="398417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en-GB" sz="1800">
                <a:effectLst/>
                <a:latin typeface="Arial" panose="020B0604020202020204" pitchFamily="34" charset="0"/>
                <a:ea typeface="Calibri" panose="020F0502020204030204" pitchFamily="34" charset="0"/>
                <a:cs typeface="Calibri" panose="020F0502020204030204" pitchFamily="34" charset="0"/>
              </a:rPr>
              <a:t>For further information on other clusters and other procurements, please see the </a:t>
            </a:r>
          </a:p>
          <a:p>
            <a:r>
              <a:rPr lang="en-GB" sz="1800">
                <a:effectLst/>
                <a:latin typeface="Arial" panose="020B0604020202020204" pitchFamily="34" charset="0"/>
                <a:ea typeface="Calibri" panose="020F0502020204030204" pitchFamily="34" charset="0"/>
                <a:cs typeface="Calibri" panose="020F0502020204030204" pitchFamily="34" charset="0"/>
              </a:rPr>
              <a:t>‘</a:t>
            </a:r>
            <a:r>
              <a:rPr lang="en-GB" sz="1800" b="1">
                <a:effectLst/>
                <a:latin typeface="Arial" panose="020B0604020202020204" pitchFamily="34" charset="0"/>
                <a:ea typeface="Calibri" panose="020F0502020204030204" pitchFamily="34" charset="0"/>
                <a:cs typeface="Calibri" panose="020F0502020204030204" pitchFamily="34" charset="0"/>
              </a:rPr>
              <a:t>Procurement at MOD</a:t>
            </a:r>
            <a:r>
              <a:rPr lang="en-GB" sz="1800">
                <a:effectLst/>
                <a:latin typeface="Arial" panose="020B0604020202020204" pitchFamily="34" charset="0"/>
                <a:ea typeface="Calibri" panose="020F0502020204030204" pitchFamily="34" charset="0"/>
                <a:cs typeface="Calibri" panose="020F0502020204030204" pitchFamily="34" charset="0"/>
              </a:rPr>
              <a:t>’ page, which includes links to all the regional defence and security clusters:</a:t>
            </a:r>
            <a:endParaRPr lang="en-GB" sz="1800">
              <a:effectLst/>
              <a:latin typeface="Aptos" panose="020B0004020202020204" pitchFamily="34" charset="0"/>
              <a:ea typeface="Calibri" panose="020F0502020204030204" pitchFamily="34" charset="0"/>
              <a:cs typeface="Calibri" panose="020F0502020204030204" pitchFamily="34" charset="0"/>
            </a:endParaRPr>
          </a:p>
          <a:p>
            <a:r>
              <a:rPr lang="en-GB" sz="1800">
                <a:effectLst/>
                <a:latin typeface="Arial" panose="020B0604020202020204" pitchFamily="34" charset="0"/>
                <a:ea typeface="Calibri" panose="020F0502020204030204" pitchFamily="34" charset="0"/>
                <a:cs typeface="Calibri" panose="020F0502020204030204" pitchFamily="34" charset="0"/>
              </a:rPr>
              <a:t> </a:t>
            </a:r>
            <a:endParaRPr lang="en-GB" sz="1800">
              <a:solidFill>
                <a:schemeClr val="bg1"/>
              </a:solidFill>
              <a:effectLst/>
              <a:latin typeface="Aptos" panose="020B0004020202020204" pitchFamily="34" charset="0"/>
              <a:ea typeface="Calibri" panose="020F0502020204030204" pitchFamily="34" charset="0"/>
              <a:cs typeface="Calibri" panose="020F0502020204030204" pitchFamily="34" charset="0"/>
            </a:endParaRPr>
          </a:p>
          <a:p>
            <a:r>
              <a:rPr lang="en-GB" sz="1800" u="sng">
                <a:solidFill>
                  <a:schemeClr val="bg1"/>
                </a:solidFill>
                <a:effectLst/>
                <a:latin typeface="Arial" panose="020B060402020202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https://www.gov.uk/government/organisations/ministry-of-defence/about/procurement</a:t>
            </a:r>
            <a:endParaRPr lang="en-GB" sz="1800">
              <a:solidFill>
                <a:schemeClr val="bg1"/>
              </a:solidFill>
              <a:effectLst/>
              <a:latin typeface="Aptos" panose="020B0004020202020204" pitchFamily="34" charset="0"/>
              <a:ea typeface="Calibri" panose="020F0502020204030204" pitchFamily="34" charset="0"/>
              <a:cs typeface="Calibri" panose="020F0502020204030204" pitchFamily="34" charset="0"/>
            </a:endParaRPr>
          </a:p>
          <a:p>
            <a:pPr algn="ctr"/>
            <a:endParaRPr lang="en-GB">
              <a:solidFill>
                <a:schemeClr val="bg1"/>
              </a:solidFill>
            </a:endParaRPr>
          </a:p>
        </p:txBody>
      </p:sp>
    </p:spTree>
    <p:extLst>
      <p:ext uri="{BB962C8B-B14F-4D97-AF65-F5344CB8AC3E}">
        <p14:creationId xmlns:p14="http://schemas.microsoft.com/office/powerpoint/2010/main" val="277876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E10A7B-5957-DD69-D3BD-F7CE3094BD91}"/>
              </a:ext>
            </a:extLst>
          </p:cNvPr>
          <p:cNvSpPr/>
          <p:nvPr/>
        </p:nvSpPr>
        <p:spPr>
          <a:xfrm>
            <a:off x="542926" y="2188029"/>
            <a:ext cx="11106148" cy="2024743"/>
          </a:xfrm>
          <a:prstGeom prst="rect">
            <a:avLst/>
          </a:prstGeom>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GB"/>
              <a:t>This is an innovation network map which details the known supply chain available to the OBC RDSC. It includes defence and security organizations both within and outside government. Each section has hyperlinks to supply chain websites where available.</a:t>
            </a:r>
            <a:endParaRPr lang="en-US"/>
          </a:p>
          <a:p>
            <a:pPr algn="ctr"/>
            <a:endParaRPr lang="en-GB"/>
          </a:p>
          <a:p>
            <a:pPr algn="ctr"/>
            <a:r>
              <a:rPr lang="en-GB"/>
              <a:t>Please do let us know of any suggested additions, omissions, or improvements to: "Innovation Mapping" via info@obcrdsc.co.uk</a:t>
            </a:r>
          </a:p>
        </p:txBody>
      </p:sp>
    </p:spTree>
    <p:extLst>
      <p:ext uri="{BB962C8B-B14F-4D97-AF65-F5344CB8AC3E}">
        <p14:creationId xmlns:p14="http://schemas.microsoft.com/office/powerpoint/2010/main" val="3392942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urple and grey logo&#10;&#10;Description automatically generated">
            <a:extLst>
              <a:ext uri="{FF2B5EF4-FFF2-40B4-BE49-F238E27FC236}">
                <a16:creationId xmlns:a16="http://schemas.microsoft.com/office/drawing/2014/main" id="{1401B3C5-8E46-EBBD-31F1-BD0BCD89CD76}"/>
              </a:ext>
            </a:extLst>
          </p:cNvPr>
          <p:cNvPicPr>
            <a:picLocks noChangeAspect="1"/>
          </p:cNvPicPr>
          <p:nvPr/>
        </p:nvPicPr>
        <p:blipFill>
          <a:blip r:embed="rId2"/>
          <a:stretch>
            <a:fillRect/>
          </a:stretch>
        </p:blipFill>
        <p:spPr>
          <a:xfrm>
            <a:off x="1924396" y="1585157"/>
            <a:ext cx="7814887" cy="3047803"/>
          </a:xfrm>
          <a:custGeom>
            <a:avLst/>
            <a:gdLst/>
            <a:ahLst/>
            <a:cxnLst/>
            <a:rect l="l" t="t" r="r" b="b"/>
            <a:pathLst>
              <a:path w="6922273" h="4225290">
                <a:moveTo>
                  <a:pt x="0" y="0"/>
                </a:moveTo>
                <a:lnTo>
                  <a:pt x="6922273" y="0"/>
                </a:lnTo>
                <a:lnTo>
                  <a:pt x="6922273" y="4225290"/>
                </a:lnTo>
                <a:lnTo>
                  <a:pt x="0" y="4225290"/>
                </a:lnTo>
                <a:close/>
              </a:path>
            </a:pathLst>
          </a:custGeom>
        </p:spPr>
      </p:pic>
    </p:spTree>
    <p:extLst>
      <p:ext uri="{BB962C8B-B14F-4D97-AF65-F5344CB8AC3E}">
        <p14:creationId xmlns:p14="http://schemas.microsoft.com/office/powerpoint/2010/main" val="3477451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AC0906C4-6836-3AE3-A167-33EDDEDED1E0}"/>
              </a:ext>
            </a:extLst>
          </p:cNvPr>
          <p:cNvSpPr/>
          <p:nvPr/>
        </p:nvSpPr>
        <p:spPr>
          <a:xfrm>
            <a:off x="3968706" y="-8607"/>
            <a:ext cx="2062209" cy="2050377"/>
          </a:xfrm>
          <a:prstGeom prst="ellipse">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grpSp>
        <p:nvGrpSpPr>
          <p:cNvPr id="42" name="Group 41">
            <a:extLst>
              <a:ext uri="{FF2B5EF4-FFF2-40B4-BE49-F238E27FC236}">
                <a16:creationId xmlns:a16="http://schemas.microsoft.com/office/drawing/2014/main" id="{78149840-8878-143F-DD38-F09873F9588D}"/>
              </a:ext>
            </a:extLst>
          </p:cNvPr>
          <p:cNvGrpSpPr/>
          <p:nvPr/>
        </p:nvGrpSpPr>
        <p:grpSpPr>
          <a:xfrm>
            <a:off x="10197185" y="490640"/>
            <a:ext cx="1812450" cy="1367466"/>
            <a:chOff x="12813818" y="-3176636"/>
            <a:chExt cx="2586991" cy="2983033"/>
          </a:xfrm>
        </p:grpSpPr>
        <p:sp>
          <p:nvSpPr>
            <p:cNvPr id="43" name="Rectangle 42">
              <a:extLst>
                <a:ext uri="{FF2B5EF4-FFF2-40B4-BE49-F238E27FC236}">
                  <a16:creationId xmlns:a16="http://schemas.microsoft.com/office/drawing/2014/main" id="{CAF5963F-0127-39DB-0762-0CBDAEC01C06}"/>
                </a:ext>
              </a:extLst>
            </p:cNvPr>
            <p:cNvSpPr/>
            <p:nvPr/>
          </p:nvSpPr>
          <p:spPr>
            <a:xfrm>
              <a:off x="12813818" y="-3176636"/>
              <a:ext cx="2586991" cy="2983033"/>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77237F25-961E-ADA6-F15E-8CF29488DF0E}"/>
                </a:ext>
              </a:extLst>
            </p:cNvPr>
            <p:cNvSpPr txBox="1"/>
            <p:nvPr/>
          </p:nvSpPr>
          <p:spPr>
            <a:xfrm>
              <a:off x="12833693" y="-2663936"/>
              <a:ext cx="2547240" cy="1812763"/>
            </a:xfrm>
            <a:prstGeom prst="rect">
              <a:avLst/>
            </a:prstGeom>
            <a:noFill/>
            <a:ln>
              <a:noFill/>
            </a:ln>
          </p:spPr>
          <p:txBody>
            <a:bodyPr wrap="square" lIns="91440" tIns="45720" rIns="91440" bIns="45720" rtlCol="0" anchor="t">
              <a:spAutoFit/>
            </a:bodyPr>
            <a:lstStyle/>
            <a:p>
              <a:pPr algn="ctr"/>
              <a:r>
                <a:rPr lang="en-GB" sz="2000" b="1" u="sng">
                  <a:latin typeface="Arial"/>
                  <a:cs typeface="Arial"/>
                </a:rPr>
                <a:t>International</a:t>
              </a:r>
              <a:endParaRPr lang="en-GB" sz="1400" b="1">
                <a:latin typeface="Arial"/>
                <a:cs typeface="Arial"/>
              </a:endParaRPr>
            </a:p>
            <a:p>
              <a:pPr algn="ctr"/>
              <a:r>
                <a:rPr lang="en-GB" sz="1400">
                  <a:latin typeface="Arial" panose="020B0604020202020204" pitchFamily="34" charset="0"/>
                  <a:cs typeface="Arial" panose="020B0604020202020204" pitchFamily="34" charset="0"/>
                </a:rPr>
                <a:t>NATO</a:t>
              </a:r>
            </a:p>
            <a:p>
              <a:pPr algn="ctr"/>
              <a:r>
                <a:rPr lang="en-GB" sz="1400">
                  <a:latin typeface="Arial" panose="020B0604020202020204" pitchFamily="34" charset="0"/>
                  <a:cs typeface="Arial" panose="020B0604020202020204" pitchFamily="34" charset="0"/>
                </a:rPr>
                <a:t>AUKUS</a:t>
              </a:r>
            </a:p>
          </p:txBody>
        </p:sp>
      </p:grpSp>
      <p:pic>
        <p:nvPicPr>
          <p:cNvPr id="2" name="Picture 1">
            <a:extLst>
              <a:ext uri="{FF2B5EF4-FFF2-40B4-BE49-F238E27FC236}">
                <a16:creationId xmlns:a16="http://schemas.microsoft.com/office/drawing/2014/main" id="{63FDAE71-87B0-F096-693C-8AD79561D0F1}"/>
              </a:ext>
            </a:extLst>
          </p:cNvPr>
          <p:cNvPicPr>
            <a:picLocks noChangeAspect="1"/>
          </p:cNvPicPr>
          <p:nvPr/>
        </p:nvPicPr>
        <p:blipFill>
          <a:blip r:embed="rId2"/>
          <a:stretch>
            <a:fillRect/>
          </a:stretch>
        </p:blipFill>
        <p:spPr>
          <a:xfrm>
            <a:off x="-27136" y="1057561"/>
            <a:ext cx="2091240" cy="2017466"/>
          </a:xfrm>
          <a:prstGeom prst="rect">
            <a:avLst/>
          </a:prstGeom>
        </p:spPr>
      </p:pic>
      <p:sp>
        <p:nvSpPr>
          <p:cNvPr id="6" name="Oval 5">
            <a:extLst>
              <a:ext uri="{FF2B5EF4-FFF2-40B4-BE49-F238E27FC236}">
                <a16:creationId xmlns:a16="http://schemas.microsoft.com/office/drawing/2014/main" id="{FF4916E5-04C4-4222-35FE-6037D6017D2D}"/>
              </a:ext>
            </a:extLst>
          </p:cNvPr>
          <p:cNvSpPr/>
          <p:nvPr/>
        </p:nvSpPr>
        <p:spPr>
          <a:xfrm>
            <a:off x="-43276" y="3064372"/>
            <a:ext cx="2061967" cy="2062103"/>
          </a:xfrm>
          <a:prstGeom prst="ellipse">
            <a:avLst/>
          </a:prstGeom>
          <a:ln>
            <a:solidFill>
              <a:schemeClr val="tx1"/>
            </a:solidFill>
          </a:ln>
        </p:spPr>
        <p:style>
          <a:lnRef idx="1">
            <a:schemeClr val="accent5"/>
          </a:lnRef>
          <a:fillRef idx="3">
            <a:schemeClr val="accent5"/>
          </a:fillRef>
          <a:effectRef idx="2">
            <a:schemeClr val="accent5"/>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sp>
        <p:nvSpPr>
          <p:cNvPr id="21" name="Oval 20">
            <a:extLst>
              <a:ext uri="{FF2B5EF4-FFF2-40B4-BE49-F238E27FC236}">
                <a16:creationId xmlns:a16="http://schemas.microsoft.com/office/drawing/2014/main" id="{9920D244-C29A-87E9-B4C5-5ECE71365C84}"/>
              </a:ext>
            </a:extLst>
          </p:cNvPr>
          <p:cNvSpPr/>
          <p:nvPr/>
        </p:nvSpPr>
        <p:spPr>
          <a:xfrm>
            <a:off x="1896210" y="-36082"/>
            <a:ext cx="2061967" cy="2050377"/>
          </a:xfrm>
          <a:prstGeom prst="ellipse">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531A7805-F1F5-37CA-C308-053E529ACFE6}"/>
              </a:ext>
            </a:extLst>
          </p:cNvPr>
          <p:cNvPicPr>
            <a:picLocks noChangeAspect="1"/>
          </p:cNvPicPr>
          <p:nvPr/>
        </p:nvPicPr>
        <p:blipFill>
          <a:blip r:embed="rId2"/>
          <a:stretch>
            <a:fillRect/>
          </a:stretch>
        </p:blipFill>
        <p:spPr>
          <a:xfrm>
            <a:off x="3080122" y="4811834"/>
            <a:ext cx="2014234" cy="2062366"/>
          </a:xfrm>
          <a:prstGeom prst="rect">
            <a:avLst/>
          </a:prstGeom>
        </p:spPr>
      </p:pic>
      <p:pic>
        <p:nvPicPr>
          <p:cNvPr id="4" name="Picture 3">
            <a:extLst>
              <a:ext uri="{FF2B5EF4-FFF2-40B4-BE49-F238E27FC236}">
                <a16:creationId xmlns:a16="http://schemas.microsoft.com/office/drawing/2014/main" id="{1BDC1D8E-5EA5-DDB6-D0CD-BB174CCA0176}"/>
              </a:ext>
            </a:extLst>
          </p:cNvPr>
          <p:cNvPicPr>
            <a:picLocks noChangeAspect="1"/>
          </p:cNvPicPr>
          <p:nvPr/>
        </p:nvPicPr>
        <p:blipFill>
          <a:blip r:embed="rId2"/>
          <a:stretch>
            <a:fillRect/>
          </a:stretch>
        </p:blipFill>
        <p:spPr>
          <a:xfrm>
            <a:off x="1016627" y="4810745"/>
            <a:ext cx="2062209" cy="2062103"/>
          </a:xfrm>
          <a:prstGeom prst="rect">
            <a:avLst/>
          </a:prstGeom>
        </p:spPr>
      </p:pic>
      <p:pic>
        <p:nvPicPr>
          <p:cNvPr id="3" name="Picture 2">
            <a:extLst>
              <a:ext uri="{FF2B5EF4-FFF2-40B4-BE49-F238E27FC236}">
                <a16:creationId xmlns:a16="http://schemas.microsoft.com/office/drawing/2014/main" id="{1326C052-3DCF-7579-4509-3F7E4235A762}"/>
              </a:ext>
            </a:extLst>
          </p:cNvPr>
          <p:cNvPicPr>
            <a:picLocks noChangeAspect="1"/>
          </p:cNvPicPr>
          <p:nvPr/>
        </p:nvPicPr>
        <p:blipFill>
          <a:blip r:embed="rId2"/>
          <a:stretch>
            <a:fillRect/>
          </a:stretch>
        </p:blipFill>
        <p:spPr>
          <a:xfrm>
            <a:off x="5087767" y="4793788"/>
            <a:ext cx="2119492" cy="2096018"/>
          </a:xfrm>
          <a:prstGeom prst="rect">
            <a:avLst/>
          </a:prstGeom>
        </p:spPr>
      </p:pic>
      <p:sp>
        <p:nvSpPr>
          <p:cNvPr id="11" name="TextBox 10">
            <a:extLst>
              <a:ext uri="{FF2B5EF4-FFF2-40B4-BE49-F238E27FC236}">
                <a16:creationId xmlns:a16="http://schemas.microsoft.com/office/drawing/2014/main" id="{D4D4CF55-3C14-2609-03DD-F8DADCDD4A5B}"/>
              </a:ext>
            </a:extLst>
          </p:cNvPr>
          <p:cNvSpPr txBox="1"/>
          <p:nvPr/>
        </p:nvSpPr>
        <p:spPr>
          <a:xfrm>
            <a:off x="346206" y="2003380"/>
            <a:ext cx="1352734" cy="1200329"/>
          </a:xfrm>
          <a:prstGeom prst="rect">
            <a:avLst/>
          </a:prstGeom>
          <a:noFill/>
        </p:spPr>
        <p:txBody>
          <a:bodyPr wrap="square" rtlCol="0">
            <a:spAutoFit/>
          </a:bodyPr>
          <a:lstStyle/>
          <a:p>
            <a:pPr algn="ctr"/>
            <a:r>
              <a:rPr lang="en-GB" sz="2400" b="1" u="sng">
                <a:latin typeface="Arial" panose="020B0604020202020204" pitchFamily="34" charset="0"/>
                <a:cs typeface="Arial" panose="020B0604020202020204" pitchFamily="34" charset="0"/>
              </a:rPr>
              <a:t>Army</a:t>
            </a:r>
          </a:p>
          <a:p>
            <a:pPr algn="ctr"/>
            <a:r>
              <a:rPr lang="en-GB" sz="1600">
                <a:latin typeface="Arial" panose="020B0604020202020204" pitchFamily="34" charset="0"/>
                <a:cs typeface="Arial" panose="020B0604020202020204" pitchFamily="34" charset="0"/>
              </a:rPr>
              <a:t>Land capability</a:t>
            </a:r>
          </a:p>
          <a:p>
            <a:endParaRPr lang="en-GB" sz="1600" b="1">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F0131C72-ECA1-FE8C-2168-0121AD09126B}"/>
              </a:ext>
            </a:extLst>
          </p:cNvPr>
          <p:cNvSpPr txBox="1"/>
          <p:nvPr/>
        </p:nvSpPr>
        <p:spPr>
          <a:xfrm>
            <a:off x="5123385" y="5861830"/>
            <a:ext cx="2048256" cy="892552"/>
          </a:xfrm>
          <a:prstGeom prst="rect">
            <a:avLst/>
          </a:prstGeom>
          <a:noFill/>
        </p:spPr>
        <p:txBody>
          <a:bodyPr wrap="square" rtlCol="0">
            <a:spAutoFit/>
          </a:bodyPr>
          <a:lstStyle/>
          <a:p>
            <a:pPr algn="ctr"/>
            <a:r>
              <a:rPr lang="en-GB" sz="2400" b="1" u="sng">
                <a:latin typeface="Arial" panose="020B0604020202020204" pitchFamily="34" charset="0"/>
                <a:cs typeface="Arial" panose="020B0604020202020204" pitchFamily="34" charset="0"/>
              </a:rPr>
              <a:t>Navy</a:t>
            </a:r>
          </a:p>
          <a:p>
            <a:pPr algn="ctr"/>
            <a:r>
              <a:rPr lang="en-GB" sz="1400">
                <a:latin typeface="Arial" panose="020B0604020202020204" pitchFamily="34" charset="0"/>
                <a:cs typeface="Arial" panose="020B0604020202020204" pitchFamily="34" charset="0"/>
              </a:rPr>
              <a:t>Maritime, surface and sub surface</a:t>
            </a:r>
          </a:p>
        </p:txBody>
      </p:sp>
      <p:sp>
        <p:nvSpPr>
          <p:cNvPr id="26" name="TextBox 25">
            <a:extLst>
              <a:ext uri="{FF2B5EF4-FFF2-40B4-BE49-F238E27FC236}">
                <a16:creationId xmlns:a16="http://schemas.microsoft.com/office/drawing/2014/main" id="{EBD46E10-F80E-C252-BA5E-47AACD644E9B}"/>
              </a:ext>
            </a:extLst>
          </p:cNvPr>
          <p:cNvSpPr txBox="1"/>
          <p:nvPr/>
        </p:nvSpPr>
        <p:spPr>
          <a:xfrm>
            <a:off x="254657" y="4301960"/>
            <a:ext cx="1470749" cy="923330"/>
          </a:xfrm>
          <a:prstGeom prst="rect">
            <a:avLst/>
          </a:prstGeom>
          <a:noFill/>
        </p:spPr>
        <p:txBody>
          <a:bodyPr wrap="square" rtlCol="0">
            <a:spAutoFit/>
          </a:bodyPr>
          <a:lstStyle/>
          <a:p>
            <a:pPr algn="ctr"/>
            <a:r>
              <a:rPr lang="en-GB" sz="2400" b="1" u="sng">
                <a:latin typeface="Arial" panose="020B0604020202020204" pitchFamily="34" charset="0"/>
                <a:cs typeface="Arial" panose="020B0604020202020204" pitchFamily="34" charset="0"/>
              </a:rPr>
              <a:t>RAF</a:t>
            </a:r>
          </a:p>
          <a:p>
            <a:pPr algn="ctr"/>
            <a:r>
              <a:rPr lang="en-GB" sz="1600">
                <a:latin typeface="Arial" panose="020B0604020202020204" pitchFamily="34" charset="0"/>
                <a:cs typeface="Arial" panose="020B0604020202020204" pitchFamily="34" charset="0"/>
              </a:rPr>
              <a:t>Air capability</a:t>
            </a:r>
          </a:p>
          <a:p>
            <a:endParaRPr lang="en-GB" sz="1400" b="1">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97533F88-E2D5-403E-E6BC-826C4EE60B5E}"/>
              </a:ext>
            </a:extLst>
          </p:cNvPr>
          <p:cNvSpPr txBox="1"/>
          <p:nvPr/>
        </p:nvSpPr>
        <p:spPr>
          <a:xfrm>
            <a:off x="1169215" y="5883869"/>
            <a:ext cx="1713557" cy="1200329"/>
          </a:xfrm>
          <a:prstGeom prst="rect">
            <a:avLst/>
          </a:prstGeom>
          <a:noFill/>
        </p:spPr>
        <p:txBody>
          <a:bodyPr wrap="square" rtlCol="0">
            <a:spAutoFit/>
          </a:bodyPr>
          <a:lstStyle/>
          <a:p>
            <a:pPr algn="ctr"/>
            <a:r>
              <a:rPr lang="en-GB" sz="1600" b="1" u="sng">
                <a:latin typeface="Arial" panose="020B0604020202020204" pitchFamily="34" charset="0"/>
                <a:cs typeface="Arial" panose="020B0604020202020204" pitchFamily="34" charset="0"/>
              </a:rPr>
              <a:t>Strategic</a:t>
            </a:r>
          </a:p>
          <a:p>
            <a:pPr algn="ctr"/>
            <a:r>
              <a:rPr lang="en-GB" sz="1600" b="1" u="sng">
                <a:latin typeface="Arial" panose="020B0604020202020204" pitchFamily="34" charset="0"/>
                <a:cs typeface="Arial" panose="020B0604020202020204" pitchFamily="34" charset="0"/>
              </a:rPr>
              <a:t>Command</a:t>
            </a:r>
          </a:p>
          <a:p>
            <a:pPr algn="ctr"/>
            <a:r>
              <a:rPr lang="en-GB" sz="1200">
                <a:latin typeface="Arial" panose="020B0604020202020204" pitchFamily="34" charset="0"/>
                <a:cs typeface="Arial" panose="020B0604020202020204" pitchFamily="34" charset="0"/>
              </a:rPr>
              <a:t>Joint and integrated capabilities</a:t>
            </a:r>
          </a:p>
          <a:p>
            <a:endParaRPr lang="en-GB" sz="1600" b="1">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D2DAD01-E565-67B3-55D5-35976458455B}"/>
              </a:ext>
            </a:extLst>
          </p:cNvPr>
          <p:cNvSpPr txBox="1"/>
          <p:nvPr/>
        </p:nvSpPr>
        <p:spPr>
          <a:xfrm>
            <a:off x="4025364" y="931953"/>
            <a:ext cx="1963969" cy="800219"/>
          </a:xfrm>
          <a:prstGeom prst="rect">
            <a:avLst/>
          </a:prstGeom>
          <a:noFill/>
        </p:spPr>
        <p:txBody>
          <a:bodyPr wrap="square" rtlCol="0">
            <a:spAutoFit/>
          </a:bodyPr>
          <a:lstStyle/>
          <a:p>
            <a:pPr algn="ctr"/>
            <a:r>
              <a:rPr lang="en-GB" sz="2400" b="1" u="sng">
                <a:latin typeface="Arial" panose="020B0604020202020204" pitchFamily="34" charset="0"/>
                <a:cs typeface="Arial" panose="020B0604020202020204" pitchFamily="34" charset="0"/>
              </a:rPr>
              <a:t>DE&amp;S</a:t>
            </a:r>
          </a:p>
          <a:p>
            <a:pPr algn="ctr"/>
            <a:r>
              <a:rPr lang="en-GB" sz="1100">
                <a:latin typeface="Arial" panose="020B0604020202020204" pitchFamily="34" charset="0"/>
                <a:cs typeface="Arial" panose="020B0604020202020204" pitchFamily="34" charset="0"/>
              </a:rPr>
              <a:t>Future Capability Innovation</a:t>
            </a:r>
          </a:p>
          <a:p>
            <a:pPr algn="ctr"/>
            <a:r>
              <a:rPr lang="en-GB" sz="1100">
                <a:latin typeface="Arial" panose="020B0604020202020204" pitchFamily="34" charset="0"/>
                <a:cs typeface="Arial" panose="020B0604020202020204" pitchFamily="34" charset="0"/>
              </a:rPr>
              <a:t>Project Delivery Teams</a:t>
            </a:r>
          </a:p>
        </p:txBody>
      </p:sp>
      <p:sp>
        <p:nvSpPr>
          <p:cNvPr id="31" name="TextBox 30">
            <a:extLst>
              <a:ext uri="{FF2B5EF4-FFF2-40B4-BE49-F238E27FC236}">
                <a16:creationId xmlns:a16="http://schemas.microsoft.com/office/drawing/2014/main" id="{4C63FAD9-A465-AEC7-DA1B-8C6C48AE2A60}"/>
              </a:ext>
            </a:extLst>
          </p:cNvPr>
          <p:cNvSpPr txBox="1"/>
          <p:nvPr/>
        </p:nvSpPr>
        <p:spPr>
          <a:xfrm>
            <a:off x="2053887" y="1115257"/>
            <a:ext cx="1869302" cy="584775"/>
          </a:xfrm>
          <a:prstGeom prst="rect">
            <a:avLst/>
          </a:prstGeom>
          <a:noFill/>
        </p:spPr>
        <p:txBody>
          <a:bodyPr wrap="square" rtlCol="0">
            <a:spAutoFit/>
          </a:bodyPr>
          <a:lstStyle/>
          <a:p>
            <a:pPr algn="ctr"/>
            <a:r>
              <a:rPr lang="en-GB" sz="2000" b="1" u="sng">
                <a:latin typeface="Arial" panose="020B0604020202020204" pitchFamily="34" charset="0"/>
                <a:cs typeface="Arial" panose="020B0604020202020204" pitchFamily="34" charset="0"/>
              </a:rPr>
              <a:t>Def Digital</a:t>
            </a:r>
          </a:p>
          <a:p>
            <a:r>
              <a:rPr lang="en-GB" sz="1200">
                <a:latin typeface="Arial" panose="020B0604020202020204" pitchFamily="34" charset="0"/>
                <a:cs typeface="Arial" panose="020B0604020202020204" pitchFamily="34" charset="0"/>
              </a:rPr>
              <a:t>Project Delivery Teams</a:t>
            </a:r>
          </a:p>
        </p:txBody>
      </p:sp>
      <p:sp>
        <p:nvSpPr>
          <p:cNvPr id="33" name="Rectangle 32">
            <a:extLst>
              <a:ext uri="{FF2B5EF4-FFF2-40B4-BE49-F238E27FC236}">
                <a16:creationId xmlns:a16="http://schemas.microsoft.com/office/drawing/2014/main" id="{26D045BD-0C12-8150-FE16-745EF53C7C67}"/>
              </a:ext>
            </a:extLst>
          </p:cNvPr>
          <p:cNvSpPr/>
          <p:nvPr/>
        </p:nvSpPr>
        <p:spPr>
          <a:xfrm>
            <a:off x="9960183" y="1927914"/>
            <a:ext cx="1795712" cy="2077600"/>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B51EFD01-692D-A865-54A3-0A686FF8BC23}"/>
              </a:ext>
            </a:extLst>
          </p:cNvPr>
          <p:cNvSpPr txBox="1">
            <a:spLocks/>
          </p:cNvSpPr>
          <p:nvPr/>
        </p:nvSpPr>
        <p:spPr>
          <a:xfrm>
            <a:off x="9939563" y="2101086"/>
            <a:ext cx="1826141" cy="1692771"/>
          </a:xfrm>
          <a:prstGeom prst="rect">
            <a:avLst/>
          </a:prstGeom>
          <a:noFill/>
        </p:spPr>
        <p:txBody>
          <a:bodyPr wrap="none" rtlCol="0">
            <a:spAutoFit/>
          </a:bodyPr>
          <a:lstStyle/>
          <a:p>
            <a:pPr algn="ctr"/>
            <a:r>
              <a:rPr lang="en-GB" sz="3200" b="1" u="sng">
                <a:latin typeface="Arial" panose="020B0604020202020204" pitchFamily="34" charset="0"/>
                <a:cs typeface="Arial" panose="020B0604020202020204" pitchFamily="34" charset="0"/>
              </a:rPr>
              <a:t>Security</a:t>
            </a:r>
          </a:p>
          <a:p>
            <a:pPr algn="ctr"/>
            <a:r>
              <a:rPr lang="en-GB">
                <a:latin typeface="Arial" panose="020B0604020202020204" pitchFamily="34" charset="0"/>
                <a:cs typeface="Arial" panose="020B0604020202020204" pitchFamily="34" charset="0"/>
              </a:rPr>
              <a:t>HMGCC</a:t>
            </a:r>
          </a:p>
          <a:p>
            <a:pPr algn="ctr"/>
            <a:r>
              <a:rPr lang="en-GB">
                <a:latin typeface="Arial" panose="020B0604020202020204" pitchFamily="34" charset="0"/>
                <a:cs typeface="Arial" panose="020B0604020202020204" pitchFamily="34" charset="0"/>
              </a:rPr>
              <a:t>GCHQ</a:t>
            </a:r>
          </a:p>
          <a:p>
            <a:pPr algn="ctr"/>
            <a:r>
              <a:rPr lang="en-GB" err="1">
                <a:latin typeface="Arial" panose="020B0604020202020204" pitchFamily="34" charset="0"/>
                <a:cs typeface="Arial" panose="020B0604020202020204" pitchFamily="34" charset="0"/>
              </a:rPr>
              <a:t>AcademicRISC</a:t>
            </a:r>
            <a:endParaRPr lang="en-GB">
              <a:latin typeface="Arial" panose="020B0604020202020204" pitchFamily="34" charset="0"/>
              <a:cs typeface="Arial" panose="020B0604020202020204" pitchFamily="34" charset="0"/>
            </a:endParaRPr>
          </a:p>
          <a:p>
            <a:pPr algn="ctr"/>
            <a:r>
              <a:rPr lang="en-GB" err="1">
                <a:latin typeface="Arial" panose="020B0604020202020204" pitchFamily="34" charset="0"/>
                <a:cs typeface="Arial" panose="020B0604020202020204" pitchFamily="34" charset="0"/>
              </a:rPr>
              <a:t>NSTIx</a:t>
            </a:r>
            <a:endParaRPr lang="en-GB">
              <a:latin typeface="Arial" panose="020B0604020202020204" pitchFamily="34" charset="0"/>
              <a:cs typeface="Arial" panose="020B0604020202020204" pitchFamily="34" charset="0"/>
            </a:endParaRPr>
          </a:p>
        </p:txBody>
      </p:sp>
      <p:grpSp>
        <p:nvGrpSpPr>
          <p:cNvPr id="41" name="Group 40">
            <a:extLst>
              <a:ext uri="{FF2B5EF4-FFF2-40B4-BE49-F238E27FC236}">
                <a16:creationId xmlns:a16="http://schemas.microsoft.com/office/drawing/2014/main" id="{54B2445E-7911-2519-D25A-115490861392}"/>
              </a:ext>
            </a:extLst>
          </p:cNvPr>
          <p:cNvGrpSpPr/>
          <p:nvPr/>
        </p:nvGrpSpPr>
        <p:grpSpPr>
          <a:xfrm>
            <a:off x="9701518" y="4102714"/>
            <a:ext cx="2302233" cy="2700539"/>
            <a:chOff x="9578624" y="3880899"/>
            <a:chExt cx="2302233" cy="2700539"/>
          </a:xfrm>
        </p:grpSpPr>
        <p:sp>
          <p:nvSpPr>
            <p:cNvPr id="35" name="Rectangle 34">
              <a:extLst>
                <a:ext uri="{FF2B5EF4-FFF2-40B4-BE49-F238E27FC236}">
                  <a16:creationId xmlns:a16="http://schemas.microsoft.com/office/drawing/2014/main" id="{0E0C1C5B-67BC-239C-81E1-4B23EB7287BF}"/>
                </a:ext>
              </a:extLst>
            </p:cNvPr>
            <p:cNvSpPr/>
            <p:nvPr/>
          </p:nvSpPr>
          <p:spPr>
            <a:xfrm>
              <a:off x="9578624" y="3880899"/>
              <a:ext cx="2273204" cy="2700539"/>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5EE2645B-0183-6A9D-1CAB-AE06E359B728}"/>
                </a:ext>
              </a:extLst>
            </p:cNvPr>
            <p:cNvSpPr txBox="1"/>
            <p:nvPr/>
          </p:nvSpPr>
          <p:spPr>
            <a:xfrm>
              <a:off x="9578624" y="4200116"/>
              <a:ext cx="2302233" cy="2062103"/>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GB" sz="2800" b="1" u="sng">
                  <a:latin typeface="Arial" panose="020B0604020202020204" pitchFamily="34" charset="0"/>
                  <a:cs typeface="Arial" panose="020B0604020202020204" pitchFamily="34" charset="0"/>
                </a:rPr>
                <a:t>Other</a:t>
              </a:r>
            </a:p>
            <a:p>
              <a:pPr algn="ctr"/>
              <a:r>
                <a:rPr lang="en-GB" sz="2800" b="1" u="sng">
                  <a:latin typeface="Arial" panose="020B0604020202020204" pitchFamily="34" charset="0"/>
                  <a:cs typeface="Arial" panose="020B0604020202020204" pitchFamily="34" charset="0"/>
                </a:rPr>
                <a:t>Government</a:t>
              </a:r>
            </a:p>
            <a:p>
              <a:pPr algn="ctr"/>
              <a:r>
                <a:rPr lang="en-GB">
                  <a:latin typeface="Arial" panose="020B0604020202020204" pitchFamily="34" charset="0"/>
                  <a:cs typeface="Arial" panose="020B0604020202020204" pitchFamily="34" charset="0"/>
                </a:rPr>
                <a:t>AWE</a:t>
              </a:r>
            </a:p>
            <a:p>
              <a:pPr algn="ctr"/>
              <a:r>
                <a:rPr lang="en-GB">
                  <a:latin typeface="Arial" panose="020B0604020202020204" pitchFamily="34" charset="0"/>
                  <a:cs typeface="Arial" panose="020B0604020202020204" pitchFamily="34" charset="0"/>
                </a:rPr>
                <a:t>Def Nuclear Org</a:t>
              </a:r>
            </a:p>
            <a:p>
              <a:pPr algn="ctr"/>
              <a:r>
                <a:rPr lang="en-GB">
                  <a:latin typeface="Arial" panose="020B0604020202020204" pitchFamily="34" charset="0"/>
                  <a:cs typeface="Arial" panose="020B0604020202020204" pitchFamily="34" charset="0"/>
                </a:rPr>
                <a:t>Border Force</a:t>
              </a:r>
            </a:p>
            <a:p>
              <a:pPr algn="ctr"/>
              <a:r>
                <a:rPr lang="en-GB">
                  <a:latin typeface="Arial" panose="020B0604020202020204" pitchFamily="34" charset="0"/>
                  <a:cs typeface="Arial" panose="020B0604020202020204" pitchFamily="34" charset="0"/>
                </a:rPr>
                <a:t>Home Office</a:t>
              </a:r>
            </a:p>
          </p:txBody>
        </p:sp>
      </p:grpSp>
      <p:sp>
        <p:nvSpPr>
          <p:cNvPr id="37" name="Rectangle 36">
            <a:extLst>
              <a:ext uri="{FF2B5EF4-FFF2-40B4-BE49-F238E27FC236}">
                <a16:creationId xmlns:a16="http://schemas.microsoft.com/office/drawing/2014/main" id="{C369A7CD-C821-3189-7871-A545B018208F}"/>
              </a:ext>
            </a:extLst>
          </p:cNvPr>
          <p:cNvSpPr/>
          <p:nvPr/>
        </p:nvSpPr>
        <p:spPr>
          <a:xfrm>
            <a:off x="7333428" y="4661600"/>
            <a:ext cx="2101969" cy="2086301"/>
          </a:xfrm>
          <a:prstGeom prst="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446E02B0-664D-2B09-E7DF-4D8108BF4075}"/>
              </a:ext>
            </a:extLst>
          </p:cNvPr>
          <p:cNvSpPr txBox="1"/>
          <p:nvPr/>
        </p:nvSpPr>
        <p:spPr>
          <a:xfrm>
            <a:off x="7500814" y="5204134"/>
            <a:ext cx="1833653" cy="1015663"/>
          </a:xfrm>
          <a:prstGeom prst="rect">
            <a:avLst/>
          </a:prstGeom>
          <a:noFill/>
        </p:spPr>
        <p:txBody>
          <a:bodyPr wrap="square" rtlCol="0">
            <a:spAutoFit/>
          </a:bodyPr>
          <a:lstStyle/>
          <a:p>
            <a:r>
              <a:rPr lang="en-GB" sz="2800" b="1" u="sng">
                <a:latin typeface="Arial" panose="020B0604020202020204" pitchFamily="34" charset="0"/>
                <a:cs typeface="Arial" panose="020B0604020202020204" pitchFamily="34" charset="0"/>
              </a:rPr>
              <a:t>Non Govt</a:t>
            </a:r>
          </a:p>
          <a:p>
            <a:pPr algn="ctr"/>
            <a:r>
              <a:rPr lang="en-GB" sz="1600">
                <a:latin typeface="Arial" panose="020B0604020202020204" pitchFamily="34" charset="0"/>
                <a:cs typeface="Arial" panose="020B0604020202020204" pitchFamily="34" charset="0"/>
              </a:rPr>
              <a:t>Industry</a:t>
            </a:r>
          </a:p>
          <a:p>
            <a:pPr algn="ctr"/>
            <a:r>
              <a:rPr lang="en-GB" sz="1600">
                <a:latin typeface="Arial" panose="020B0604020202020204" pitchFamily="34" charset="0"/>
                <a:cs typeface="Arial" panose="020B0604020202020204" pitchFamily="34" charset="0"/>
              </a:rPr>
              <a:t>Academia</a:t>
            </a:r>
          </a:p>
        </p:txBody>
      </p:sp>
      <p:sp>
        <p:nvSpPr>
          <p:cNvPr id="7" name="TextBox 6">
            <a:extLst>
              <a:ext uri="{FF2B5EF4-FFF2-40B4-BE49-F238E27FC236}">
                <a16:creationId xmlns:a16="http://schemas.microsoft.com/office/drawing/2014/main" id="{59B5BD4A-6857-5FEF-9003-3E0AB94A1597}"/>
              </a:ext>
            </a:extLst>
          </p:cNvPr>
          <p:cNvSpPr txBox="1"/>
          <p:nvPr/>
        </p:nvSpPr>
        <p:spPr>
          <a:xfrm>
            <a:off x="3408295" y="6107878"/>
            <a:ext cx="1339446" cy="800219"/>
          </a:xfrm>
          <a:prstGeom prst="rect">
            <a:avLst/>
          </a:prstGeom>
          <a:noFill/>
        </p:spPr>
        <p:txBody>
          <a:bodyPr wrap="square" rtlCol="0">
            <a:spAutoFit/>
          </a:bodyPr>
          <a:lstStyle/>
          <a:p>
            <a:pPr algn="ctr"/>
            <a:r>
              <a:rPr lang="en-GB" sz="2800" b="1" u="sng">
                <a:latin typeface="Arial" panose="020B0604020202020204" pitchFamily="34" charset="0"/>
                <a:cs typeface="Arial" panose="020B0604020202020204" pitchFamily="34" charset="0"/>
              </a:rPr>
              <a:t>Space</a:t>
            </a:r>
            <a:endParaRPr lang="en-GB" sz="2000" b="1" u="sng">
              <a:latin typeface="Arial" panose="020B0604020202020204" pitchFamily="34" charset="0"/>
              <a:cs typeface="Arial" panose="020B0604020202020204" pitchFamily="34" charset="0"/>
            </a:endParaRPr>
          </a:p>
          <a:p>
            <a:endParaRPr lang="en-GB" b="1" u="sng">
              <a:latin typeface="Times New Roman" panose="02020603050405020304" pitchFamily="18" charset="0"/>
              <a:cs typeface="Times New Roman" panose="02020603050405020304" pitchFamily="18" charset="0"/>
            </a:endParaRPr>
          </a:p>
        </p:txBody>
      </p:sp>
      <p:sp>
        <p:nvSpPr>
          <p:cNvPr id="9" name="Oval 8">
            <a:extLst>
              <a:ext uri="{FF2B5EF4-FFF2-40B4-BE49-F238E27FC236}">
                <a16:creationId xmlns:a16="http://schemas.microsoft.com/office/drawing/2014/main" id="{6BF04E3F-E43A-D296-4148-42FCA0706AFC}"/>
              </a:ext>
            </a:extLst>
          </p:cNvPr>
          <p:cNvSpPr/>
          <p:nvPr/>
        </p:nvSpPr>
        <p:spPr>
          <a:xfrm>
            <a:off x="8105123" y="-37884"/>
            <a:ext cx="2061967" cy="2041770"/>
          </a:xfrm>
          <a:prstGeom prst="ellipse">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0CB89624-00B5-9156-677E-279E3403D4B8}"/>
              </a:ext>
            </a:extLst>
          </p:cNvPr>
          <p:cNvSpPr/>
          <p:nvPr/>
        </p:nvSpPr>
        <p:spPr>
          <a:xfrm>
            <a:off x="6041444" y="-67718"/>
            <a:ext cx="2061967" cy="2050377"/>
          </a:xfrm>
          <a:prstGeom prst="ellipse">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F8D8093-C368-0862-36CC-D7911CC492CB}"/>
              </a:ext>
            </a:extLst>
          </p:cNvPr>
          <p:cNvSpPr txBox="1"/>
          <p:nvPr/>
        </p:nvSpPr>
        <p:spPr>
          <a:xfrm>
            <a:off x="6373507" y="1156913"/>
            <a:ext cx="1321655" cy="861774"/>
          </a:xfrm>
          <a:prstGeom prst="rect">
            <a:avLst/>
          </a:prstGeom>
          <a:noFill/>
        </p:spPr>
        <p:txBody>
          <a:bodyPr wrap="square" rtlCol="0">
            <a:spAutoFit/>
          </a:bodyPr>
          <a:lstStyle/>
          <a:p>
            <a:pPr algn="ctr"/>
            <a:r>
              <a:rPr lang="en-GB" sz="3200" b="1" u="sng">
                <a:latin typeface="Arial" panose="020B0604020202020204" pitchFamily="34" charset="0"/>
                <a:cs typeface="Arial" panose="020B0604020202020204" pitchFamily="34" charset="0"/>
              </a:rPr>
              <a:t>Dstl</a:t>
            </a:r>
          </a:p>
          <a:p>
            <a:endParaRPr lang="en-GB" b="1">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E15E8B24-E202-80A5-A7F2-6E48C691EDC4}"/>
              </a:ext>
            </a:extLst>
          </p:cNvPr>
          <p:cNvSpPr txBox="1"/>
          <p:nvPr/>
        </p:nvSpPr>
        <p:spPr>
          <a:xfrm>
            <a:off x="8579254" y="1115257"/>
            <a:ext cx="1188146" cy="1077218"/>
          </a:xfrm>
          <a:prstGeom prst="rect">
            <a:avLst/>
          </a:prstGeom>
          <a:noFill/>
        </p:spPr>
        <p:txBody>
          <a:bodyPr wrap="none" rtlCol="0">
            <a:spAutoFit/>
          </a:bodyPr>
          <a:lstStyle/>
          <a:p>
            <a:pPr algn="ctr"/>
            <a:r>
              <a:rPr lang="en-GB" sz="3200" b="1" u="sng">
                <a:latin typeface="Arial" panose="020B0604020202020204" pitchFamily="34" charset="0"/>
                <a:cs typeface="Arial" panose="020B0604020202020204" pitchFamily="34" charset="0"/>
              </a:rPr>
              <a:t>MOD</a:t>
            </a:r>
          </a:p>
          <a:p>
            <a:pPr algn="ctr"/>
            <a:r>
              <a:rPr lang="en-GB" sz="1600">
                <a:latin typeface="Arial" panose="020B0604020202020204" pitchFamily="34" charset="0"/>
                <a:cs typeface="Arial" panose="020B0604020202020204" pitchFamily="34" charset="0"/>
              </a:rPr>
              <a:t>DASA</a:t>
            </a:r>
          </a:p>
          <a:p>
            <a:endParaRPr lang="en-GB" sz="1600" b="1">
              <a:latin typeface="Times New Roman" panose="02020603050405020304" pitchFamily="18" charset="0"/>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0AFE09BC-D9ED-F114-F667-5F35425381DE}"/>
              </a:ext>
            </a:extLst>
          </p:cNvPr>
          <p:cNvCxnSpPr>
            <a:cxnSpLocks/>
            <a:endCxn id="21" idx="5"/>
          </p:cNvCxnSpPr>
          <p:nvPr/>
        </p:nvCxnSpPr>
        <p:spPr>
          <a:xfrm flipH="1" flipV="1">
            <a:off x="3656209" y="1714024"/>
            <a:ext cx="688552" cy="14492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ABA8E2E5-B9C7-A67B-79D5-79D4506828D0}"/>
              </a:ext>
            </a:extLst>
          </p:cNvPr>
          <p:cNvCxnSpPr>
            <a:cxnSpLocks/>
          </p:cNvCxnSpPr>
          <p:nvPr/>
        </p:nvCxnSpPr>
        <p:spPr>
          <a:xfrm flipH="1" flipV="1">
            <a:off x="1974788" y="2499373"/>
            <a:ext cx="2520520" cy="9530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ECAD69-BB47-030B-CE3B-36C1F82BB1EA}"/>
              </a:ext>
            </a:extLst>
          </p:cNvPr>
          <p:cNvCxnSpPr>
            <a:cxnSpLocks/>
            <a:endCxn id="6" idx="6"/>
          </p:cNvCxnSpPr>
          <p:nvPr/>
        </p:nvCxnSpPr>
        <p:spPr>
          <a:xfrm flipH="1">
            <a:off x="2018691" y="3554105"/>
            <a:ext cx="2712077" cy="5413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53E2F5ED-FBB1-B871-4275-CF4F31BCFCF3}"/>
              </a:ext>
            </a:extLst>
          </p:cNvPr>
          <p:cNvCxnSpPr>
            <a:cxnSpLocks/>
          </p:cNvCxnSpPr>
          <p:nvPr/>
        </p:nvCxnSpPr>
        <p:spPr>
          <a:xfrm flipH="1">
            <a:off x="2685907" y="3324135"/>
            <a:ext cx="1994647" cy="17497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D419CC36-6B63-0913-A5C1-7AC4DA32A2FF}"/>
              </a:ext>
            </a:extLst>
          </p:cNvPr>
          <p:cNvCxnSpPr>
            <a:cxnSpLocks/>
            <a:endCxn id="12" idx="4"/>
          </p:cNvCxnSpPr>
          <p:nvPr/>
        </p:nvCxnSpPr>
        <p:spPr>
          <a:xfrm flipV="1">
            <a:off x="4871575" y="2041770"/>
            <a:ext cx="128236" cy="12823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6103D94A-430D-1A02-68F5-B82CF41C2900}"/>
              </a:ext>
            </a:extLst>
          </p:cNvPr>
          <p:cNvCxnSpPr>
            <a:cxnSpLocks/>
            <a:endCxn id="10" idx="3"/>
          </p:cNvCxnSpPr>
          <p:nvPr/>
        </p:nvCxnSpPr>
        <p:spPr>
          <a:xfrm flipV="1">
            <a:off x="4747741" y="1682388"/>
            <a:ext cx="1595671" cy="16417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6A47458-873B-79DE-2566-1674E3183183}"/>
              </a:ext>
            </a:extLst>
          </p:cNvPr>
          <p:cNvCxnSpPr>
            <a:cxnSpLocks/>
            <a:endCxn id="9" idx="3"/>
          </p:cNvCxnSpPr>
          <p:nvPr/>
        </p:nvCxnSpPr>
        <p:spPr>
          <a:xfrm flipV="1">
            <a:off x="4887311" y="1704876"/>
            <a:ext cx="3519780" cy="15021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BBDF4F70-F2B7-9CEE-AD48-C2B2474B3B1D}"/>
              </a:ext>
            </a:extLst>
          </p:cNvPr>
          <p:cNvCxnSpPr>
            <a:cxnSpLocks/>
          </p:cNvCxnSpPr>
          <p:nvPr/>
        </p:nvCxnSpPr>
        <p:spPr>
          <a:xfrm flipV="1">
            <a:off x="7004657" y="1653866"/>
            <a:ext cx="3172299" cy="16340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96C2B763-5CAB-B823-6B6A-B501FD3397C5}"/>
              </a:ext>
            </a:extLst>
          </p:cNvPr>
          <p:cNvCxnSpPr>
            <a:cxnSpLocks/>
            <a:endCxn id="34" idx="1"/>
          </p:cNvCxnSpPr>
          <p:nvPr/>
        </p:nvCxnSpPr>
        <p:spPr>
          <a:xfrm flipV="1">
            <a:off x="6441803" y="2947472"/>
            <a:ext cx="3497760" cy="546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AC5AD141-ACE2-B580-BD23-3B82603B0CE5}"/>
              </a:ext>
            </a:extLst>
          </p:cNvPr>
          <p:cNvCxnSpPr>
            <a:cxnSpLocks/>
          </p:cNvCxnSpPr>
          <p:nvPr/>
        </p:nvCxnSpPr>
        <p:spPr>
          <a:xfrm>
            <a:off x="7314871" y="3585083"/>
            <a:ext cx="2348844" cy="9857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CA6EDEA3-B571-0694-9CF3-6A11880E6275}"/>
              </a:ext>
            </a:extLst>
          </p:cNvPr>
          <p:cNvCxnSpPr>
            <a:cxnSpLocks/>
            <a:endCxn id="37" idx="0"/>
          </p:cNvCxnSpPr>
          <p:nvPr/>
        </p:nvCxnSpPr>
        <p:spPr>
          <a:xfrm>
            <a:off x="7416542" y="3837010"/>
            <a:ext cx="967871" cy="8245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a:extLst>
              <a:ext uri="{FF2B5EF4-FFF2-40B4-BE49-F238E27FC236}">
                <a16:creationId xmlns:a16="http://schemas.microsoft.com/office/drawing/2014/main" id="{2394C2E8-3B0F-DB6B-FCCC-2F1C5124041F}"/>
              </a:ext>
            </a:extLst>
          </p:cNvPr>
          <p:cNvCxnSpPr>
            <a:cxnSpLocks/>
            <a:endCxn id="3" idx="0"/>
          </p:cNvCxnSpPr>
          <p:nvPr/>
        </p:nvCxnSpPr>
        <p:spPr>
          <a:xfrm flipH="1">
            <a:off x="6147513" y="3791898"/>
            <a:ext cx="299579" cy="10018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7" name="Straight Arrow Connector 76">
            <a:extLst>
              <a:ext uri="{FF2B5EF4-FFF2-40B4-BE49-F238E27FC236}">
                <a16:creationId xmlns:a16="http://schemas.microsoft.com/office/drawing/2014/main" id="{7FEBA8CC-969A-17E8-6943-85C11DC487CD}"/>
              </a:ext>
            </a:extLst>
          </p:cNvPr>
          <p:cNvCxnSpPr>
            <a:cxnSpLocks/>
            <a:endCxn id="8" idx="0"/>
          </p:cNvCxnSpPr>
          <p:nvPr/>
        </p:nvCxnSpPr>
        <p:spPr>
          <a:xfrm flipH="1">
            <a:off x="4087239" y="3504766"/>
            <a:ext cx="1603598" cy="13070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0" name="Rectangle 79">
            <a:extLst>
              <a:ext uri="{FF2B5EF4-FFF2-40B4-BE49-F238E27FC236}">
                <a16:creationId xmlns:a16="http://schemas.microsoft.com/office/drawing/2014/main" id="{9ABAB6E9-C9A9-D013-9727-A8E1B37B8D6C}"/>
              </a:ext>
            </a:extLst>
          </p:cNvPr>
          <p:cNvSpPr/>
          <p:nvPr/>
        </p:nvSpPr>
        <p:spPr>
          <a:xfrm>
            <a:off x="3729726" y="2695182"/>
            <a:ext cx="3793163" cy="152845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6B89D012-534B-87A1-2F74-A8D7832F79E0}"/>
              </a:ext>
            </a:extLst>
          </p:cNvPr>
          <p:cNvPicPr>
            <a:picLocks noChangeAspect="1"/>
          </p:cNvPicPr>
          <p:nvPr/>
        </p:nvPicPr>
        <p:blipFill>
          <a:blip r:embed="rId3"/>
          <a:stretch>
            <a:fillRect/>
          </a:stretch>
        </p:blipFill>
        <p:spPr>
          <a:xfrm>
            <a:off x="3898760" y="2716432"/>
            <a:ext cx="3548658" cy="1472745"/>
          </a:xfrm>
          <a:prstGeom prst="rect">
            <a:avLst/>
          </a:prstGeom>
        </p:spPr>
      </p:pic>
      <p:pic>
        <p:nvPicPr>
          <p:cNvPr id="14" name="Picture 13" descr="A flag with white text&#10;&#10;Description automatically generated">
            <a:extLst>
              <a:ext uri="{FF2B5EF4-FFF2-40B4-BE49-F238E27FC236}">
                <a16:creationId xmlns:a16="http://schemas.microsoft.com/office/drawing/2014/main" id="{069D7580-23C8-66CE-195B-EB6C690A6C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855" y="1342391"/>
            <a:ext cx="614050" cy="622949"/>
          </a:xfrm>
          <a:prstGeom prst="rect">
            <a:avLst/>
          </a:prstGeom>
        </p:spPr>
      </p:pic>
      <p:pic>
        <p:nvPicPr>
          <p:cNvPr id="16" name="Picture 15" descr="A logo with white text&#10;&#10;Description automatically generated">
            <a:extLst>
              <a:ext uri="{FF2B5EF4-FFF2-40B4-BE49-F238E27FC236}">
                <a16:creationId xmlns:a16="http://schemas.microsoft.com/office/drawing/2014/main" id="{3FB69608-2B9A-DE41-37BA-97BDFF4409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73" y="3480042"/>
            <a:ext cx="1842735" cy="811267"/>
          </a:xfrm>
          <a:prstGeom prst="rect">
            <a:avLst/>
          </a:prstGeom>
        </p:spPr>
      </p:pic>
      <p:pic>
        <p:nvPicPr>
          <p:cNvPr id="18" name="Picture 17" descr="A white text on a purple background&#10;&#10;Description automatically generated">
            <a:extLst>
              <a:ext uri="{FF2B5EF4-FFF2-40B4-BE49-F238E27FC236}">
                <a16:creationId xmlns:a16="http://schemas.microsoft.com/office/drawing/2014/main" id="{D6225D75-6D50-2550-3C82-F85EB61563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23921" y="5162718"/>
            <a:ext cx="1231600" cy="690398"/>
          </a:xfrm>
          <a:prstGeom prst="rect">
            <a:avLst/>
          </a:prstGeom>
        </p:spPr>
      </p:pic>
      <p:pic>
        <p:nvPicPr>
          <p:cNvPr id="20" name="Picture 19" descr="A purple triangle with black text&#10;&#10;Description automatically generated">
            <a:extLst>
              <a:ext uri="{FF2B5EF4-FFF2-40B4-BE49-F238E27FC236}">
                <a16:creationId xmlns:a16="http://schemas.microsoft.com/office/drawing/2014/main" id="{9A2EA109-30CC-8FC2-949A-AF8E66F998D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78300" y="214056"/>
            <a:ext cx="1174101" cy="672662"/>
          </a:xfrm>
          <a:prstGeom prst="rect">
            <a:avLst/>
          </a:prstGeom>
        </p:spPr>
      </p:pic>
      <p:pic>
        <p:nvPicPr>
          <p:cNvPr id="22" name="Picture 21" descr="A flag with red cross and white text&#10;&#10;Description automatically generated">
            <a:extLst>
              <a:ext uri="{FF2B5EF4-FFF2-40B4-BE49-F238E27FC236}">
                <a16:creationId xmlns:a16="http://schemas.microsoft.com/office/drawing/2014/main" id="{5B2682EE-C4E1-6556-8CCA-80E81DA3566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68538" y="4936164"/>
            <a:ext cx="757949" cy="917750"/>
          </a:xfrm>
          <a:prstGeom prst="rect">
            <a:avLst/>
          </a:prstGeom>
        </p:spPr>
      </p:pic>
      <p:pic>
        <p:nvPicPr>
          <p:cNvPr id="24" name="Picture 23" descr="A logo with white text&#10;&#10;Description automatically generated">
            <a:extLst>
              <a:ext uri="{FF2B5EF4-FFF2-40B4-BE49-F238E27FC236}">
                <a16:creationId xmlns:a16="http://schemas.microsoft.com/office/drawing/2014/main" id="{FC6CF859-FC25-34E4-15B0-209E988A5DB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94415" y="413654"/>
            <a:ext cx="703717" cy="703717"/>
          </a:xfrm>
          <a:prstGeom prst="rect">
            <a:avLst/>
          </a:prstGeom>
        </p:spPr>
      </p:pic>
      <p:pic>
        <p:nvPicPr>
          <p:cNvPr id="32" name="Picture 31" descr="A purple background with white text&#10;&#10;Description automatically generated">
            <a:extLst>
              <a:ext uri="{FF2B5EF4-FFF2-40B4-BE49-F238E27FC236}">
                <a16:creationId xmlns:a16="http://schemas.microsoft.com/office/drawing/2014/main" id="{99556BED-1DAF-EAEC-2749-09ADC10E22A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511742" y="409968"/>
            <a:ext cx="1248728" cy="655582"/>
          </a:xfrm>
          <a:prstGeom prst="rect">
            <a:avLst/>
          </a:prstGeom>
        </p:spPr>
      </p:pic>
      <p:sp>
        <p:nvSpPr>
          <p:cNvPr id="46" name="Rectangle 45">
            <a:extLst>
              <a:ext uri="{FF2B5EF4-FFF2-40B4-BE49-F238E27FC236}">
                <a16:creationId xmlns:a16="http://schemas.microsoft.com/office/drawing/2014/main" id="{A6F1C6C8-3F00-3803-9993-923C899D0190}"/>
              </a:ext>
            </a:extLst>
          </p:cNvPr>
          <p:cNvSpPr/>
          <p:nvPr/>
        </p:nvSpPr>
        <p:spPr>
          <a:xfrm>
            <a:off x="346209" y="182608"/>
            <a:ext cx="140511" cy="119123"/>
          </a:xfrm>
          <a:prstGeom prst="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grpSp>
        <p:nvGrpSpPr>
          <p:cNvPr id="47" name="Group 46">
            <a:extLst>
              <a:ext uri="{FF2B5EF4-FFF2-40B4-BE49-F238E27FC236}">
                <a16:creationId xmlns:a16="http://schemas.microsoft.com/office/drawing/2014/main" id="{7EEADCEA-FC65-464C-3244-464BF248C210}"/>
              </a:ext>
            </a:extLst>
          </p:cNvPr>
          <p:cNvGrpSpPr/>
          <p:nvPr/>
        </p:nvGrpSpPr>
        <p:grpSpPr>
          <a:xfrm>
            <a:off x="346206" y="347003"/>
            <a:ext cx="140511" cy="129033"/>
            <a:chOff x="12813818" y="-3176636"/>
            <a:chExt cx="2586991" cy="2983033"/>
          </a:xfrm>
        </p:grpSpPr>
        <p:sp>
          <p:nvSpPr>
            <p:cNvPr id="49" name="Rectangle 48">
              <a:extLst>
                <a:ext uri="{FF2B5EF4-FFF2-40B4-BE49-F238E27FC236}">
                  <a16:creationId xmlns:a16="http://schemas.microsoft.com/office/drawing/2014/main" id="{BA822629-67B0-442F-41DF-0526E79079CB}"/>
                </a:ext>
              </a:extLst>
            </p:cNvPr>
            <p:cNvSpPr/>
            <p:nvPr/>
          </p:nvSpPr>
          <p:spPr>
            <a:xfrm>
              <a:off x="12813818" y="-3176636"/>
              <a:ext cx="2586991" cy="2983033"/>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BCFAD355-5365-80D0-7996-EA3516A0C667}"/>
                </a:ext>
              </a:extLst>
            </p:cNvPr>
            <p:cNvSpPr txBox="1"/>
            <p:nvPr/>
          </p:nvSpPr>
          <p:spPr>
            <a:xfrm>
              <a:off x="12833692" y="-2663936"/>
              <a:ext cx="2547239" cy="671394"/>
            </a:xfrm>
            <a:prstGeom prst="rect">
              <a:avLst/>
            </a:prstGeom>
            <a:noFill/>
            <a:ln>
              <a:noFill/>
            </a:ln>
          </p:spPr>
          <p:txBody>
            <a:bodyPr wrap="square" rtlCol="0">
              <a:spAutoFit/>
            </a:bodyPr>
            <a:lstStyle/>
            <a:p>
              <a:pPr algn="ctr"/>
              <a:endParaRPr lang="en-GB" sz="1400">
                <a:latin typeface="Arial" panose="020B0604020202020204" pitchFamily="34" charset="0"/>
                <a:cs typeface="Arial" panose="020B0604020202020204" pitchFamily="34" charset="0"/>
              </a:endParaRPr>
            </a:p>
          </p:txBody>
        </p:sp>
      </p:grpSp>
      <p:sp>
        <p:nvSpPr>
          <p:cNvPr id="53" name="Oval 52">
            <a:extLst>
              <a:ext uri="{FF2B5EF4-FFF2-40B4-BE49-F238E27FC236}">
                <a16:creationId xmlns:a16="http://schemas.microsoft.com/office/drawing/2014/main" id="{7324334E-4963-C1FC-3330-379BCE44CCAE}"/>
              </a:ext>
            </a:extLst>
          </p:cNvPr>
          <p:cNvSpPr/>
          <p:nvPr/>
        </p:nvSpPr>
        <p:spPr>
          <a:xfrm>
            <a:off x="326453" y="736071"/>
            <a:ext cx="180018" cy="173666"/>
          </a:xfrm>
          <a:prstGeom prst="ellipse">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688FDE90-B982-DA33-0323-24EDB2D7A5E7}"/>
              </a:ext>
            </a:extLst>
          </p:cNvPr>
          <p:cNvSpPr txBox="1"/>
          <p:nvPr/>
        </p:nvSpPr>
        <p:spPr>
          <a:xfrm>
            <a:off x="428982" y="129455"/>
            <a:ext cx="693299" cy="323165"/>
          </a:xfrm>
          <a:prstGeom prst="rect">
            <a:avLst/>
          </a:prstGeom>
          <a:noFill/>
        </p:spPr>
        <p:txBody>
          <a:bodyPr wrap="square" rtlCol="0">
            <a:spAutoFit/>
          </a:bodyPr>
          <a:lstStyle/>
          <a:p>
            <a:pPr algn="ctr"/>
            <a:r>
              <a:rPr lang="en-GB" sz="900" u="sng">
                <a:latin typeface="Arial" panose="020B0604020202020204" pitchFamily="34" charset="0"/>
                <a:cs typeface="Arial" panose="020B0604020202020204" pitchFamily="34" charset="0"/>
              </a:rPr>
              <a:t>Nov Gov</a:t>
            </a:r>
            <a:endParaRPr lang="en-GB" sz="700" u="sng">
              <a:latin typeface="Arial" panose="020B0604020202020204" pitchFamily="34" charset="0"/>
              <a:cs typeface="Arial" panose="020B0604020202020204" pitchFamily="34" charset="0"/>
            </a:endParaRPr>
          </a:p>
          <a:p>
            <a:endParaRPr lang="en-GB" sz="600" u="sng">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B8222635-8929-B26C-9D50-F9AB38EB9BE6}"/>
              </a:ext>
            </a:extLst>
          </p:cNvPr>
          <p:cNvSpPr txBox="1"/>
          <p:nvPr/>
        </p:nvSpPr>
        <p:spPr>
          <a:xfrm>
            <a:off x="451226" y="316013"/>
            <a:ext cx="752752" cy="323165"/>
          </a:xfrm>
          <a:prstGeom prst="rect">
            <a:avLst/>
          </a:prstGeom>
          <a:noFill/>
        </p:spPr>
        <p:txBody>
          <a:bodyPr wrap="square" rtlCol="0">
            <a:spAutoFit/>
          </a:bodyPr>
          <a:lstStyle/>
          <a:p>
            <a:pPr algn="ctr"/>
            <a:r>
              <a:rPr lang="en-GB" sz="900" u="sng">
                <a:latin typeface="Arial" panose="020B0604020202020204" pitchFamily="34" charset="0"/>
                <a:cs typeface="Arial" panose="020B0604020202020204" pitchFamily="34" charset="0"/>
              </a:rPr>
              <a:t>Other Gov</a:t>
            </a:r>
            <a:endParaRPr lang="en-GB" sz="700" u="sng">
              <a:latin typeface="Arial" panose="020B0604020202020204" pitchFamily="34" charset="0"/>
              <a:cs typeface="Arial" panose="020B0604020202020204" pitchFamily="34" charset="0"/>
            </a:endParaRPr>
          </a:p>
          <a:p>
            <a:endParaRPr lang="en-GB" sz="600" u="sng">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D4DE12A1-F393-AE89-F744-4E49131FC470}"/>
              </a:ext>
            </a:extLst>
          </p:cNvPr>
          <p:cNvSpPr txBox="1"/>
          <p:nvPr/>
        </p:nvSpPr>
        <p:spPr>
          <a:xfrm>
            <a:off x="390216" y="521308"/>
            <a:ext cx="693299" cy="323165"/>
          </a:xfrm>
          <a:prstGeom prst="rect">
            <a:avLst/>
          </a:prstGeom>
          <a:noFill/>
        </p:spPr>
        <p:txBody>
          <a:bodyPr wrap="square" rtlCol="0">
            <a:spAutoFit/>
          </a:bodyPr>
          <a:lstStyle/>
          <a:p>
            <a:pPr algn="ctr"/>
            <a:r>
              <a:rPr lang="en-GB" sz="900" u="sng">
                <a:latin typeface="Arial" panose="020B0604020202020204" pitchFamily="34" charset="0"/>
                <a:cs typeface="Arial" panose="020B0604020202020204" pitchFamily="34" charset="0"/>
              </a:rPr>
              <a:t>Military</a:t>
            </a:r>
            <a:endParaRPr lang="en-GB" sz="700" u="sng">
              <a:latin typeface="Arial" panose="020B0604020202020204" pitchFamily="34" charset="0"/>
              <a:cs typeface="Arial" panose="020B0604020202020204" pitchFamily="34" charset="0"/>
            </a:endParaRPr>
          </a:p>
          <a:p>
            <a:endParaRPr lang="en-GB" sz="600" u="sng">
              <a:latin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3B1C901E-6E72-4C64-1B28-19CAE126AB99}"/>
              </a:ext>
            </a:extLst>
          </p:cNvPr>
          <p:cNvSpPr txBox="1"/>
          <p:nvPr/>
        </p:nvSpPr>
        <p:spPr>
          <a:xfrm>
            <a:off x="411610" y="696356"/>
            <a:ext cx="806274" cy="323165"/>
          </a:xfrm>
          <a:prstGeom prst="rect">
            <a:avLst/>
          </a:prstGeom>
          <a:noFill/>
        </p:spPr>
        <p:txBody>
          <a:bodyPr wrap="square" rtlCol="0">
            <a:spAutoFit/>
          </a:bodyPr>
          <a:lstStyle/>
          <a:p>
            <a:pPr algn="ctr"/>
            <a:r>
              <a:rPr lang="en-GB" sz="900" u="sng">
                <a:latin typeface="Arial" panose="020B0604020202020204" pitchFamily="34" charset="0"/>
                <a:cs typeface="Arial" panose="020B0604020202020204" pitchFamily="34" charset="0"/>
              </a:rPr>
              <a:t>Cent. Gov</a:t>
            </a:r>
            <a:endParaRPr lang="en-GB" sz="700" u="sng">
              <a:latin typeface="Arial" panose="020B0604020202020204" pitchFamily="34" charset="0"/>
              <a:cs typeface="Arial" panose="020B0604020202020204" pitchFamily="34" charset="0"/>
            </a:endParaRPr>
          </a:p>
          <a:p>
            <a:endParaRPr lang="en-GB" sz="600" b="1" u="sng">
              <a:latin typeface="Times New Roman" panose="02020603050405020304" pitchFamily="18" charset="0"/>
              <a:cs typeface="Times New Roman" panose="02020603050405020304" pitchFamily="18" charset="0"/>
            </a:endParaRPr>
          </a:p>
        </p:txBody>
      </p:sp>
      <p:sp>
        <p:nvSpPr>
          <p:cNvPr id="60" name="TextBox 59">
            <a:extLst>
              <a:ext uri="{FF2B5EF4-FFF2-40B4-BE49-F238E27FC236}">
                <a16:creationId xmlns:a16="http://schemas.microsoft.com/office/drawing/2014/main" id="{CDD8D708-9F4A-5A71-1790-0E25A1D0FA1D}"/>
              </a:ext>
            </a:extLst>
          </p:cNvPr>
          <p:cNvSpPr txBox="1"/>
          <p:nvPr/>
        </p:nvSpPr>
        <p:spPr>
          <a:xfrm>
            <a:off x="826542" y="-2282"/>
            <a:ext cx="839273" cy="323165"/>
          </a:xfrm>
          <a:prstGeom prst="rect">
            <a:avLst/>
          </a:prstGeom>
          <a:noFill/>
        </p:spPr>
        <p:txBody>
          <a:bodyPr wrap="square" rtlCol="0">
            <a:spAutoFit/>
          </a:bodyPr>
          <a:lstStyle/>
          <a:p>
            <a:pPr algn="ctr"/>
            <a:r>
              <a:rPr lang="en-GB" sz="900" b="1" u="sng">
                <a:latin typeface="Arial" panose="020B0604020202020204" pitchFamily="34" charset="0"/>
                <a:cs typeface="Arial" panose="020B0604020202020204" pitchFamily="34" charset="0"/>
              </a:rPr>
              <a:t>Colour Key</a:t>
            </a:r>
            <a:endParaRPr lang="en-GB" sz="700" b="1" u="sng">
              <a:latin typeface="Arial" panose="020B0604020202020204" pitchFamily="34" charset="0"/>
              <a:cs typeface="Arial" panose="020B0604020202020204" pitchFamily="34" charset="0"/>
            </a:endParaRPr>
          </a:p>
          <a:p>
            <a:endParaRPr lang="en-GB" sz="600" b="1" u="sng">
              <a:latin typeface="Times New Roman" panose="02020603050405020304" pitchFamily="18" charset="0"/>
              <a:cs typeface="Times New Roman" panose="02020603050405020304" pitchFamily="18" charset="0"/>
            </a:endParaRPr>
          </a:p>
        </p:txBody>
      </p:sp>
      <p:pic>
        <p:nvPicPr>
          <p:cNvPr id="27" name="Picture 26">
            <a:extLst>
              <a:ext uri="{FF2B5EF4-FFF2-40B4-BE49-F238E27FC236}">
                <a16:creationId xmlns:a16="http://schemas.microsoft.com/office/drawing/2014/main" id="{9F298C61-F16C-AC6D-4BFA-8FB439539B8C}"/>
              </a:ext>
            </a:extLst>
          </p:cNvPr>
          <p:cNvPicPr>
            <a:picLocks noChangeAspect="1"/>
          </p:cNvPicPr>
          <p:nvPr/>
        </p:nvPicPr>
        <p:blipFill>
          <a:blip r:embed="rId11"/>
          <a:stretch>
            <a:fillRect/>
          </a:stretch>
        </p:blipFill>
        <p:spPr>
          <a:xfrm>
            <a:off x="3706960" y="5038962"/>
            <a:ext cx="829592" cy="1073861"/>
          </a:xfrm>
          <a:prstGeom prst="rect">
            <a:avLst/>
          </a:prstGeom>
        </p:spPr>
      </p:pic>
      <p:pic>
        <p:nvPicPr>
          <p:cNvPr id="39" name="Picture 38" descr="A logo with text on it&#10;&#10;Description automatically generated">
            <a:extLst>
              <a:ext uri="{FF2B5EF4-FFF2-40B4-BE49-F238E27FC236}">
                <a16:creationId xmlns:a16="http://schemas.microsoft.com/office/drawing/2014/main" id="{79CACCF5-9463-265A-D315-DAFCFE663BF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36267" y="301731"/>
            <a:ext cx="1416471" cy="834359"/>
          </a:xfrm>
          <a:prstGeom prst="rect">
            <a:avLst/>
          </a:prstGeom>
        </p:spPr>
      </p:pic>
      <p:sp>
        <p:nvSpPr>
          <p:cNvPr id="40" name="Oval 39">
            <a:extLst>
              <a:ext uri="{FF2B5EF4-FFF2-40B4-BE49-F238E27FC236}">
                <a16:creationId xmlns:a16="http://schemas.microsoft.com/office/drawing/2014/main" id="{442AA232-CE16-B87C-B058-5080C03444A4}"/>
              </a:ext>
            </a:extLst>
          </p:cNvPr>
          <p:cNvSpPr/>
          <p:nvPr/>
        </p:nvSpPr>
        <p:spPr>
          <a:xfrm>
            <a:off x="315468" y="518665"/>
            <a:ext cx="180018" cy="173666"/>
          </a:xfrm>
          <a:prstGeom prst="ellipse">
            <a:avLst/>
          </a:prstGeom>
          <a:ln/>
        </p:spPr>
        <p:style>
          <a:lnRef idx="2">
            <a:schemeClr val="accent5">
              <a:shade val="15000"/>
            </a:schemeClr>
          </a:lnRef>
          <a:fillRef idx="1">
            <a:schemeClr val="accent5"/>
          </a:fillRef>
          <a:effectRef idx="0">
            <a:schemeClr val="accent5"/>
          </a:effectRef>
          <a:fontRef idx="minor">
            <a:schemeClr val="lt1"/>
          </a:fontRef>
        </p:style>
        <p:txBody>
          <a:bodyPr rtlCol="0" anchor="t" anchorCtr="0"/>
          <a:lstStyle/>
          <a:p>
            <a:pPr algn="ctr"/>
            <a:endParaRPr lang="en-GB" sz="14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18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532416" y="298712"/>
            <a:ext cx="3186793" cy="922566"/>
          </a:xfrm>
        </p:spPr>
        <p:txBody>
          <a:bodyPr/>
          <a:lstStyle/>
          <a:p>
            <a:r>
              <a:rPr lang="en-GB"/>
              <a:t>British Army</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Land Capability</a:t>
            </a:r>
          </a:p>
          <a:p>
            <a:pPr algn="ctr"/>
            <a:r>
              <a:rPr lang="en-GB">
                <a:solidFill>
                  <a:schemeClr val="bg1"/>
                </a:solidFill>
              </a:rPr>
              <a:t>Land Platforms</a:t>
            </a:r>
          </a:p>
          <a:p>
            <a:pPr algn="ctr"/>
            <a:r>
              <a:rPr lang="en-GB">
                <a:solidFill>
                  <a:schemeClr val="bg1"/>
                </a:solidFill>
              </a:rPr>
              <a:t>Uncrewed Ground Platforms</a:t>
            </a:r>
          </a:p>
          <a:p>
            <a:pPr algn="ctr"/>
            <a:r>
              <a:rPr lang="en-GB">
                <a:solidFill>
                  <a:schemeClr val="bg1"/>
                </a:solidFill>
              </a:rPr>
              <a:t>Future Soldier</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4423682" y="2438786"/>
            <a:ext cx="3186793" cy="4120502"/>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b="1" u="sng" dirty="0"/>
              <a:t>ARMY FUTURES</a:t>
            </a:r>
          </a:p>
          <a:p>
            <a:r>
              <a:rPr lang="en-GB" b="1" u="sng" dirty="0"/>
              <a:t>Innovation </a:t>
            </a:r>
          </a:p>
          <a:p>
            <a:r>
              <a:rPr lang="en-GB" dirty="0"/>
              <a:t>Procurement Mechanism via Project ARIEL</a:t>
            </a:r>
          </a:p>
          <a:p>
            <a:r>
              <a:rPr lang="en-GB" u="sng" dirty="0">
                <a:solidFill>
                  <a:schemeClr val="bg1"/>
                </a:solidFill>
              </a:rPr>
              <a:t>Website: </a:t>
            </a:r>
            <a:r>
              <a:rPr lang="en-GB" dirty="0">
                <a:solidFill>
                  <a:schemeClr val="bg1"/>
                </a:solidFill>
                <a:hlinkClick r:id="rId2">
                  <a:extLst>
                    <a:ext uri="{A12FA001-AC4F-418D-AE19-62706E023703}">
                      <ahyp:hlinkClr xmlns:ahyp="http://schemas.microsoft.com/office/drawing/2018/hyperlinkcolor" val="tx"/>
                    </a:ext>
                  </a:extLst>
                </a:hlinkClick>
              </a:rPr>
              <a:t>Army innovation | The British Army</a:t>
            </a:r>
            <a:endParaRPr lang="en-GB" dirty="0">
              <a:solidFill>
                <a:schemeClr val="bg1"/>
              </a:solidFill>
            </a:endParaRPr>
          </a:p>
          <a:p>
            <a:r>
              <a:rPr lang="en-GB" b="1" u="sng" dirty="0"/>
              <a:t>Experiment</a:t>
            </a:r>
          </a:p>
          <a:p>
            <a:r>
              <a:rPr lang="en-GB" dirty="0"/>
              <a:t>Procurement Mechanism via Army Warfighting Experimentation (AWE)</a:t>
            </a:r>
          </a:p>
          <a:p>
            <a:r>
              <a:rPr lang="en-GB" dirty="0"/>
              <a:t>Website </a:t>
            </a:r>
            <a:r>
              <a:rPr lang="en-GB" dirty="0">
                <a:solidFill>
                  <a:schemeClr val="bg1">
                    <a:lumMod val="95000"/>
                  </a:schemeClr>
                </a:solidFill>
                <a:hlinkClick r:id="rId3">
                  <a:extLst>
                    <a:ext uri="{A12FA001-AC4F-418D-AE19-62706E023703}">
                      <ahyp:hlinkClr xmlns:ahyp="http://schemas.microsoft.com/office/drawing/2018/hyperlinkcolor" val="tx"/>
                    </a:ext>
                  </a:extLst>
                </a:hlinkClick>
              </a:rPr>
              <a:t>AWE Exp</a:t>
            </a:r>
            <a:r>
              <a:rPr lang="en-GB" dirty="0"/>
              <a:t> and Via QinetiQ </a:t>
            </a:r>
            <a:r>
              <a:rPr lang="en-GB" dirty="0" err="1">
                <a:solidFill>
                  <a:schemeClr val="bg1"/>
                </a:solidFill>
                <a:hlinkClick r:id="rId4">
                  <a:extLst>
                    <a:ext uri="{A12FA001-AC4F-418D-AE19-62706E023703}">
                      <ahyp:hlinkClr xmlns:ahyp="http://schemas.microsoft.com/office/drawing/2018/hyperlinkcolor" val="tx"/>
                    </a:ext>
                  </a:extLst>
                </a:hlinkClick>
              </a:rPr>
              <a:t>QinetiQ</a:t>
            </a:r>
            <a:r>
              <a:rPr lang="en-GB" dirty="0">
                <a:solidFill>
                  <a:schemeClr val="bg1"/>
                </a:solidFill>
                <a:hlinkClick r:id="rId4">
                  <a:extLst>
                    <a:ext uri="{A12FA001-AC4F-418D-AE19-62706E023703}">
                      <ahyp:hlinkClr xmlns:ahyp="http://schemas.microsoft.com/office/drawing/2018/hyperlinkcolor" val="tx"/>
                    </a:ext>
                  </a:extLst>
                </a:hlinkClick>
              </a:rPr>
              <a:t> Security &amp; Defence Contractors</a:t>
            </a:r>
            <a:endParaRPr lang="en-GB" dirty="0">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8167007" y="2438785"/>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DEFFENCE BATTLELAB</a:t>
            </a:r>
          </a:p>
          <a:p>
            <a:endParaRPr lang="en-GB" b="1"/>
          </a:p>
          <a:p>
            <a:endParaRPr lang="en-GB" b="1"/>
          </a:p>
          <a:p>
            <a:endParaRPr lang="en-GB" b="1"/>
          </a:p>
          <a:p>
            <a:r>
              <a:rPr lang="en-GB" b="1" u="sng"/>
              <a:t>Collaboration</a:t>
            </a:r>
          </a:p>
          <a:p>
            <a:r>
              <a:rPr lang="en-GB"/>
              <a:t>No clear procurement mechanisms</a:t>
            </a:r>
            <a:endParaRPr lang="en-GB">
              <a:highlight>
                <a:srgbClr val="FFFF00"/>
              </a:highlight>
            </a:endParaRPr>
          </a:p>
          <a:p>
            <a:r>
              <a:rPr lang="en-GB">
                <a:solidFill>
                  <a:schemeClr val="bg1"/>
                </a:solidFill>
                <a:hlinkClick r:id="rId5">
                  <a:extLst>
                    <a:ext uri="{A12FA001-AC4F-418D-AE19-62706E023703}">
                      <ahyp:hlinkClr xmlns:ahyp="http://schemas.microsoft.com/office/drawing/2018/hyperlinkcolor" val="tx"/>
                    </a:ext>
                  </a:extLst>
                </a:hlinkClick>
              </a:rPr>
              <a:t>Website: </a:t>
            </a:r>
            <a:r>
              <a:rPr lang="en-GB" err="1">
                <a:solidFill>
                  <a:schemeClr val="bg1"/>
                </a:solidFill>
                <a:hlinkClick r:id="rId5">
                  <a:extLst>
                    <a:ext uri="{A12FA001-AC4F-418D-AE19-62706E023703}">
                      <ahyp:hlinkClr xmlns:ahyp="http://schemas.microsoft.com/office/drawing/2018/hyperlinkcolor" val="tx"/>
                    </a:ext>
                  </a:extLst>
                </a:hlinkClick>
              </a:rPr>
              <a:t>defencebattlelab</a:t>
            </a:r>
            <a:endParaRPr lang="en-GB" b="1" u="sng">
              <a:solidFill>
                <a:schemeClr val="bg1"/>
              </a:solidFill>
            </a:endParaRPr>
          </a:p>
          <a:p>
            <a:endParaRPr lang="en-GB" b="1" u="sng"/>
          </a:p>
        </p:txBody>
      </p:sp>
      <p:pic>
        <p:nvPicPr>
          <p:cNvPr id="13" name="Picture 12" descr="A flag with white text&#10;&#10;Description automatically generated">
            <a:extLst>
              <a:ext uri="{FF2B5EF4-FFF2-40B4-BE49-F238E27FC236}">
                <a16:creationId xmlns:a16="http://schemas.microsoft.com/office/drawing/2014/main" id="{497F8048-0DA7-AC65-5601-3779F6C88C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21720" y="143652"/>
            <a:ext cx="1190932" cy="1208192"/>
          </a:xfrm>
          <a:prstGeom prst="rect">
            <a:avLst/>
          </a:prstGeom>
        </p:spPr>
      </p:pic>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spTree>
    <p:extLst>
      <p:ext uri="{BB962C8B-B14F-4D97-AF65-F5344CB8AC3E}">
        <p14:creationId xmlns:p14="http://schemas.microsoft.com/office/powerpoint/2010/main" val="393394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241221" y="298712"/>
            <a:ext cx="3477989" cy="922566"/>
          </a:xfrm>
        </p:spPr>
        <p:txBody>
          <a:bodyPr>
            <a:normAutofit fontScale="90000"/>
          </a:bodyPr>
          <a:lstStyle/>
          <a:p>
            <a:r>
              <a:rPr lang="en-GB"/>
              <a:t>Royal Air Force</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a:solidFill>
                  <a:schemeClr val="bg1"/>
                </a:solidFill>
              </a:rPr>
              <a:t>Air Capability</a:t>
            </a:r>
          </a:p>
          <a:p>
            <a:pPr algn="ctr"/>
            <a:r>
              <a:rPr lang="en-GB">
                <a:solidFill>
                  <a:schemeClr val="bg1"/>
                </a:solidFill>
              </a:rPr>
              <a:t>Air Systems</a:t>
            </a:r>
          </a:p>
          <a:p>
            <a:pPr algn="ctr"/>
            <a:r>
              <a:rPr lang="en-GB">
                <a:solidFill>
                  <a:schemeClr val="bg1"/>
                </a:solidFill>
              </a:rPr>
              <a:t>Uncrewed Air Platforms</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4423682" y="2438786"/>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RAPID CAPABILITIES OFFICE</a:t>
            </a:r>
          </a:p>
          <a:p>
            <a:pPr algn="ctr"/>
            <a:endParaRPr lang="en-GB" b="1" u="sng"/>
          </a:p>
          <a:p>
            <a:pPr algn="ctr"/>
            <a:endParaRPr lang="en-GB" b="1"/>
          </a:p>
          <a:p>
            <a:r>
              <a:rPr lang="en-GB" b="1" u="sng"/>
              <a:t>Role: </a:t>
            </a:r>
          </a:p>
          <a:p>
            <a:r>
              <a:rPr lang="en-GB"/>
              <a:t>No clear procurement mechanisms</a:t>
            </a:r>
          </a:p>
          <a:p>
            <a:r>
              <a:rPr lang="en-GB" u="sng">
                <a:solidFill>
                  <a:schemeClr val="bg1"/>
                </a:solidFill>
              </a:rPr>
              <a:t>No clear website</a:t>
            </a:r>
            <a:endParaRPr lang="en-GB" b="1" u="sng">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8167007" y="2438785"/>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AIX</a:t>
            </a:r>
          </a:p>
          <a:p>
            <a:endParaRPr lang="en-GB" b="1"/>
          </a:p>
          <a:p>
            <a:endParaRPr lang="en-GB" b="1"/>
          </a:p>
          <a:p>
            <a:endParaRPr lang="en-GB" b="1"/>
          </a:p>
          <a:p>
            <a:r>
              <a:rPr lang="en-GB" b="1" u="sng"/>
              <a:t>Air Information Experimentation</a:t>
            </a:r>
          </a:p>
          <a:p>
            <a:r>
              <a:rPr lang="en-GB"/>
              <a:t>No clear procurement mechanisms</a:t>
            </a:r>
          </a:p>
          <a:p>
            <a:r>
              <a:rPr lang="en-GB">
                <a:solidFill>
                  <a:schemeClr val="bg1"/>
                </a:solidFill>
                <a:hlinkClick r:id="rId2">
                  <a:extLst>
                    <a:ext uri="{A12FA001-AC4F-418D-AE19-62706E023703}">
                      <ahyp:hlinkClr xmlns:ahyp="http://schemas.microsoft.com/office/drawing/2018/hyperlinkcolor" val="tx"/>
                    </a:ext>
                  </a:extLst>
                </a:hlinkClick>
              </a:rPr>
              <a:t>Website: AIX Staff (office365.com)</a:t>
            </a:r>
            <a:endParaRPr lang="en-GB" b="1" u="sng">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pic>
        <p:nvPicPr>
          <p:cNvPr id="3" name="Content Placeholder 7" descr="A red white and blue circle with a circle in center&#10;&#10;Description automatically generated">
            <a:extLst>
              <a:ext uri="{FF2B5EF4-FFF2-40B4-BE49-F238E27FC236}">
                <a16:creationId xmlns:a16="http://schemas.microsoft.com/office/drawing/2014/main" id="{2BEBE1A7-4D6F-4C85-CF63-0557C2FCD0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1280" y="298712"/>
            <a:ext cx="898903" cy="898903"/>
          </a:xfrm>
          <a:prstGeom prst="rect">
            <a:avLst/>
          </a:prstGeom>
        </p:spPr>
      </p:pic>
    </p:spTree>
    <p:extLst>
      <p:ext uri="{BB962C8B-B14F-4D97-AF65-F5344CB8AC3E}">
        <p14:creationId xmlns:p14="http://schemas.microsoft.com/office/powerpoint/2010/main" val="57363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293942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3562628" y="1500421"/>
            <a:ext cx="8022494"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2686050" y="290545"/>
            <a:ext cx="4425045" cy="922566"/>
          </a:xfrm>
        </p:spPr>
        <p:txBody>
          <a:bodyPr>
            <a:normAutofit fontScale="90000"/>
          </a:bodyPr>
          <a:lstStyle/>
          <a:p>
            <a:r>
              <a:rPr lang="en-GB"/>
              <a:t>Strategic Command</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2539277"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Joint and Integrated Capability</a:t>
            </a:r>
          </a:p>
          <a:p>
            <a:pPr algn="ctr"/>
            <a:r>
              <a:rPr lang="en-GB">
                <a:solidFill>
                  <a:schemeClr val="bg1"/>
                </a:solidFill>
              </a:rPr>
              <a:t>Digital Systems</a:t>
            </a:r>
          </a:p>
          <a:p>
            <a:pPr algn="ctr"/>
            <a:r>
              <a:rPr lang="en-GB">
                <a:solidFill>
                  <a:schemeClr val="bg1"/>
                </a:solidFill>
              </a:rPr>
              <a:t>Medical Capability</a:t>
            </a:r>
          </a:p>
          <a:p>
            <a:pPr algn="ctr"/>
            <a:r>
              <a:rPr lang="en-GB">
                <a:solidFill>
                  <a:schemeClr val="bg1"/>
                </a:solidFill>
              </a:rPr>
              <a:t>Intelligence and Information Systems</a:t>
            </a:r>
          </a:p>
          <a:p>
            <a:pPr algn="ctr"/>
            <a:r>
              <a:rPr lang="en-GB">
                <a:solidFill>
                  <a:schemeClr val="bg1"/>
                </a:solidFill>
              </a:rPr>
              <a:t>Cyber</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716436" y="2438784"/>
            <a:ext cx="2522949"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DEFENCE AI CENTRE (DAIC)</a:t>
            </a:r>
          </a:p>
          <a:p>
            <a:pPr algn="ctr"/>
            <a:endParaRPr lang="en-GB" b="1" u="sng"/>
          </a:p>
          <a:p>
            <a:pPr algn="ctr"/>
            <a:endParaRPr lang="en-GB" b="1"/>
          </a:p>
          <a:p>
            <a:r>
              <a:rPr lang="en-GB" b="1" u="sng"/>
              <a:t>Artificial Intelligence</a:t>
            </a:r>
          </a:p>
          <a:p>
            <a:r>
              <a:rPr lang="en-GB"/>
              <a:t>Procurement Mechanism via Project ARIEL</a:t>
            </a:r>
          </a:p>
          <a:p>
            <a:r>
              <a:rPr lang="en-GB">
                <a:solidFill>
                  <a:schemeClr val="bg1"/>
                </a:solidFill>
              </a:rPr>
              <a:t>Website: </a:t>
            </a:r>
            <a:r>
              <a:rPr lang="en-GB">
                <a:solidFill>
                  <a:schemeClr val="bg1"/>
                </a:solidFill>
                <a:hlinkClick r:id="rId2">
                  <a:extLst>
                    <a:ext uri="{A12FA001-AC4F-418D-AE19-62706E023703}">
                      <ahyp:hlinkClr xmlns:ahyp="http://schemas.microsoft.com/office/drawing/2018/hyperlinkcolor" val="tx"/>
                    </a:ext>
                  </a:extLst>
                </a:hlinkClick>
              </a:rPr>
              <a:t>Defence Artificial Intelligence Centre - GOV.UK (www.gov.uk)</a:t>
            </a:r>
            <a:endParaRPr lang="en-GB">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6350130" y="2422987"/>
            <a:ext cx="2464982" cy="399996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JHUB</a:t>
            </a:r>
          </a:p>
          <a:p>
            <a:endParaRPr lang="en-GB" b="1"/>
          </a:p>
          <a:p>
            <a:endParaRPr lang="en-GB" b="1"/>
          </a:p>
          <a:p>
            <a:endParaRPr lang="en-GB" b="1"/>
          </a:p>
          <a:p>
            <a:r>
              <a:rPr lang="en-GB" b="1" u="sng"/>
              <a:t>Innovation</a:t>
            </a:r>
          </a:p>
          <a:p>
            <a:r>
              <a:rPr lang="en-GB"/>
              <a:t>No clear procurement mechanisms </a:t>
            </a:r>
          </a:p>
          <a:p>
            <a:r>
              <a:rPr lang="en-GB">
                <a:solidFill>
                  <a:schemeClr val="bg1"/>
                </a:solidFill>
              </a:rPr>
              <a:t>Website: </a:t>
            </a:r>
            <a:r>
              <a:rPr lang="en-GB" err="1">
                <a:solidFill>
                  <a:schemeClr val="bg1"/>
                </a:solidFill>
                <a:hlinkClick r:id="rId3">
                  <a:extLst>
                    <a:ext uri="{A12FA001-AC4F-418D-AE19-62706E023703}">
                      <ahyp:hlinkClr xmlns:ahyp="http://schemas.microsoft.com/office/drawing/2018/hyperlinkcolor" val="tx"/>
                    </a:ext>
                  </a:extLst>
                </a:hlinkClick>
              </a:rPr>
              <a:t>jHub</a:t>
            </a:r>
            <a:r>
              <a:rPr lang="en-GB">
                <a:solidFill>
                  <a:schemeClr val="bg1"/>
                </a:solidFill>
                <a:hlinkClick r:id="rId3">
                  <a:extLst>
                    <a:ext uri="{A12FA001-AC4F-418D-AE19-62706E023703}">
                      <ahyp:hlinkClr xmlns:ahyp="http://schemas.microsoft.com/office/drawing/2018/hyperlinkcolor" val="tx"/>
                    </a:ext>
                  </a:extLst>
                </a:hlinkClick>
              </a:rPr>
              <a:t> Defence Innovation - GOV.UK (www.gov.uk)</a:t>
            </a:r>
            <a:endParaRPr lang="en-GB" b="1" u="sng">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2522949" cy="863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a:t>Areas of Capability Interest:</a:t>
            </a:r>
          </a:p>
        </p:txBody>
      </p:sp>
      <p:pic>
        <p:nvPicPr>
          <p:cNvPr id="3" name="Picture 2" descr="A white text on a purple background&#10;&#10;Description automatically generated">
            <a:extLst>
              <a:ext uri="{FF2B5EF4-FFF2-40B4-BE49-F238E27FC236}">
                <a16:creationId xmlns:a16="http://schemas.microsoft.com/office/drawing/2014/main" id="{F5FD9602-28CF-AA53-4FDA-85403A9B9D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7242" y="331607"/>
            <a:ext cx="1499263" cy="840442"/>
          </a:xfrm>
          <a:prstGeom prst="rect">
            <a:avLst/>
          </a:prstGeom>
        </p:spPr>
      </p:pic>
      <p:sp>
        <p:nvSpPr>
          <p:cNvPr id="4" name="Rectangle 3">
            <a:extLst>
              <a:ext uri="{FF2B5EF4-FFF2-40B4-BE49-F238E27FC236}">
                <a16:creationId xmlns:a16="http://schemas.microsoft.com/office/drawing/2014/main" id="{23D47CEA-D336-3F24-7A15-BB42AAC1EF61}"/>
              </a:ext>
            </a:extLst>
          </p:cNvPr>
          <p:cNvSpPr/>
          <p:nvPr/>
        </p:nvSpPr>
        <p:spPr>
          <a:xfrm>
            <a:off x="8953703" y="2422987"/>
            <a:ext cx="2464982" cy="399996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COMMERCIAL X</a:t>
            </a:r>
            <a:endParaRPr lang="en-GB" sz="1400" b="1"/>
          </a:p>
          <a:p>
            <a:r>
              <a:rPr lang="en-GB" sz="1400" b="1" u="sng"/>
              <a:t>Digital Innovation Solutions</a:t>
            </a:r>
          </a:p>
          <a:p>
            <a:r>
              <a:rPr lang="en-GB" sz="1400"/>
              <a:t>Procurement Mechanism via The Defence Sourcing Portal (DSP)</a:t>
            </a:r>
          </a:p>
          <a:p>
            <a:r>
              <a:rPr lang="en-GB" sz="1400">
                <a:solidFill>
                  <a:schemeClr val="bg1"/>
                </a:solidFill>
              </a:rPr>
              <a:t>Website : </a:t>
            </a:r>
            <a:r>
              <a:rPr lang="en-GB" sz="1400">
                <a:solidFill>
                  <a:schemeClr val="bg1"/>
                </a:solidFill>
                <a:hlinkClick r:id="rId5">
                  <a:extLst>
                    <a:ext uri="{A12FA001-AC4F-418D-AE19-62706E023703}">
                      <ahyp:hlinkClr xmlns:ahyp="http://schemas.microsoft.com/office/drawing/2018/hyperlinkcolor" val="tx"/>
                    </a:ext>
                  </a:extLst>
                </a:hlinkClick>
              </a:rPr>
              <a:t>Ministry of Defence Commercial - Commercial X - GOV.UK (www.gov.uk)</a:t>
            </a:r>
            <a:endParaRPr lang="en-GB" sz="1400">
              <a:solidFill>
                <a:schemeClr val="bg1"/>
              </a:solidFill>
            </a:endParaRPr>
          </a:p>
          <a:p>
            <a:endParaRPr lang="en-GB" sz="1400" b="1"/>
          </a:p>
          <a:p>
            <a:r>
              <a:rPr lang="en-GB" sz="1400" b="1" u="sng"/>
              <a:t>Neutral Vendor Framework with </a:t>
            </a:r>
            <a:r>
              <a:rPr lang="en-GB" sz="1400" b="1" u="sng" err="1"/>
              <a:t>Constellia</a:t>
            </a:r>
            <a:endParaRPr lang="en-GB" sz="1400" b="1" u="sng"/>
          </a:p>
          <a:p>
            <a:r>
              <a:rPr lang="en-GB" sz="1400"/>
              <a:t>Procurement Mechanism via Website</a:t>
            </a:r>
          </a:p>
          <a:p>
            <a:r>
              <a:rPr lang="en-GB" sz="1400">
                <a:solidFill>
                  <a:schemeClr val="bg1"/>
                </a:solidFill>
              </a:rPr>
              <a:t>Website : </a:t>
            </a:r>
            <a:r>
              <a:rPr lang="en-GB" sz="1400">
                <a:solidFill>
                  <a:schemeClr val="bg1"/>
                </a:solidFill>
                <a:hlinkClick r:id="rId6">
                  <a:extLst>
                    <a:ext uri="{A12FA001-AC4F-418D-AE19-62706E023703}">
                      <ahyp:hlinkClr xmlns:ahyp="http://schemas.microsoft.com/office/drawing/2018/hyperlinkcolor" val="tx"/>
                    </a:ext>
                  </a:extLst>
                </a:hlinkClick>
              </a:rPr>
              <a:t>Neutral Vendor Framework for Innovation (</a:t>
            </a:r>
            <a:r>
              <a:rPr lang="en-GB" sz="1400" err="1">
                <a:solidFill>
                  <a:schemeClr val="bg1"/>
                </a:solidFill>
                <a:hlinkClick r:id="rId6">
                  <a:extLst>
                    <a:ext uri="{A12FA001-AC4F-418D-AE19-62706E023703}">
                      <ahyp:hlinkClr xmlns:ahyp="http://schemas.microsoft.com/office/drawing/2018/hyperlinkcolor" val="tx"/>
                    </a:ext>
                  </a:extLst>
                </a:hlinkClick>
              </a:rPr>
              <a:t>NVFi</a:t>
            </a:r>
            <a:r>
              <a:rPr lang="en-GB" sz="1400">
                <a:solidFill>
                  <a:schemeClr val="bg1"/>
                </a:solidFill>
                <a:hlinkClick r:id="rId6">
                  <a:extLst>
                    <a:ext uri="{A12FA001-AC4F-418D-AE19-62706E023703}">
                      <ahyp:hlinkClr xmlns:ahyp="http://schemas.microsoft.com/office/drawing/2018/hyperlinkcolor" val="tx"/>
                    </a:ext>
                  </a:extLst>
                </a:hlinkClick>
              </a:rPr>
              <a:t>) - </a:t>
            </a:r>
            <a:r>
              <a:rPr lang="en-GB" sz="1400" err="1">
                <a:solidFill>
                  <a:schemeClr val="bg1"/>
                </a:solidFill>
                <a:hlinkClick r:id="rId6">
                  <a:extLst>
                    <a:ext uri="{A12FA001-AC4F-418D-AE19-62706E023703}">
                      <ahyp:hlinkClr xmlns:ahyp="http://schemas.microsoft.com/office/drawing/2018/hyperlinkcolor" val="tx"/>
                    </a:ext>
                  </a:extLst>
                </a:hlinkClick>
              </a:rPr>
              <a:t>Constellia</a:t>
            </a:r>
            <a:endParaRPr lang="en-GB" sz="1400" b="1" u="sng">
              <a:solidFill>
                <a:schemeClr val="bg1"/>
              </a:solidFill>
            </a:endParaRPr>
          </a:p>
        </p:txBody>
      </p:sp>
    </p:spTree>
    <p:extLst>
      <p:ext uri="{BB962C8B-B14F-4D97-AF65-F5344CB8AC3E}">
        <p14:creationId xmlns:p14="http://schemas.microsoft.com/office/powerpoint/2010/main" val="238384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366171" y="1500421"/>
            <a:ext cx="2929478"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3552684" y="1516750"/>
            <a:ext cx="8032436"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4652281" y="292230"/>
            <a:ext cx="3186793" cy="922566"/>
          </a:xfrm>
        </p:spPr>
        <p:txBody>
          <a:bodyPr/>
          <a:lstStyle/>
          <a:p>
            <a:r>
              <a:rPr lang="en-GB"/>
              <a:t>Space</a:t>
            </a:r>
          </a:p>
        </p:txBody>
      </p:sp>
      <p:sp>
        <p:nvSpPr>
          <p:cNvPr id="7" name="Rectangle 6">
            <a:extLst>
              <a:ext uri="{FF2B5EF4-FFF2-40B4-BE49-F238E27FC236}">
                <a16:creationId xmlns:a16="http://schemas.microsoft.com/office/drawing/2014/main" id="{A3715F8D-9E7E-2A82-303C-76F01C66A0B1}"/>
              </a:ext>
            </a:extLst>
          </p:cNvPr>
          <p:cNvSpPr/>
          <p:nvPr/>
        </p:nvSpPr>
        <p:spPr>
          <a:xfrm>
            <a:off x="721928" y="2438785"/>
            <a:ext cx="2217964" cy="4029977"/>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a:solidFill>
                  <a:schemeClr val="bg1"/>
                </a:solidFill>
              </a:rPr>
              <a:t>Space Capability</a:t>
            </a:r>
          </a:p>
          <a:p>
            <a:pPr algn="ctr"/>
            <a:r>
              <a:rPr lang="en-GB">
                <a:solidFill>
                  <a:schemeClr val="bg1"/>
                </a:solidFill>
              </a:rPr>
              <a:t>Satellite Systems</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3771900" y="2438785"/>
            <a:ext cx="1747346" cy="40512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u="sng"/>
              <a:t>UK SPACE COMMAND</a:t>
            </a:r>
          </a:p>
          <a:p>
            <a:pPr algn="ctr"/>
            <a:endParaRPr lang="en-GB" sz="1400" b="1" u="sng"/>
          </a:p>
          <a:p>
            <a:pPr algn="ctr"/>
            <a:endParaRPr lang="en-GB" sz="1400" b="1"/>
          </a:p>
          <a:p>
            <a:r>
              <a:rPr lang="en-GB" sz="1400" b="1" u="sng"/>
              <a:t>Innovation </a:t>
            </a:r>
          </a:p>
          <a:p>
            <a:r>
              <a:rPr lang="en-GB" sz="1400"/>
              <a:t>No clear procurement mechanisms</a:t>
            </a:r>
          </a:p>
          <a:p>
            <a:r>
              <a:rPr lang="en-GB" sz="1400">
                <a:solidFill>
                  <a:schemeClr val="bg1"/>
                </a:solidFill>
              </a:rPr>
              <a:t>Website: </a:t>
            </a:r>
            <a:r>
              <a:rPr lang="en-GB" sz="1400">
                <a:solidFill>
                  <a:schemeClr val="bg1"/>
                </a:solidFill>
                <a:hlinkClick r:id="rId2">
                  <a:extLst>
                    <a:ext uri="{A12FA001-AC4F-418D-AE19-62706E023703}">
                      <ahyp:hlinkClr xmlns:ahyp="http://schemas.microsoft.com/office/drawing/2018/hyperlinkcolor" val="tx"/>
                    </a:ext>
                  </a:extLst>
                </a:hlinkClick>
              </a:rPr>
              <a:t>UK Space Command | Royal Air Force (mod.uk)</a:t>
            </a:r>
            <a:endParaRPr lang="en-GB" sz="1400">
              <a:solidFill>
                <a:schemeClr val="bg1"/>
              </a:solidFill>
            </a:endParaRPr>
          </a:p>
          <a:p>
            <a:r>
              <a:rPr lang="en-GB" sz="1400">
                <a:solidFill>
                  <a:schemeClr val="bg1"/>
                </a:solidFill>
              </a:rPr>
              <a:t>Website: </a:t>
            </a:r>
            <a:r>
              <a:rPr lang="en-GB" sz="1400">
                <a:solidFill>
                  <a:schemeClr val="bg1"/>
                </a:solidFill>
                <a:hlinkClick r:id="rId3">
                  <a:extLst>
                    <a:ext uri="{A12FA001-AC4F-418D-AE19-62706E023703}">
                      <ahyp:hlinkClr xmlns:ahyp="http://schemas.microsoft.com/office/drawing/2018/hyperlinkcolor" val="tx"/>
                    </a:ext>
                  </a:extLst>
                </a:hlinkClick>
              </a:rPr>
              <a:t>UK Space Command - GOV.UK (www.gov.uk)</a:t>
            </a:r>
            <a:endParaRPr lang="en-GB" sz="1400">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2217965" cy="8179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t>Areas of Capability Interest:</a:t>
            </a:r>
          </a:p>
        </p:txBody>
      </p:sp>
      <p:pic>
        <p:nvPicPr>
          <p:cNvPr id="3" name="Picture 2">
            <a:extLst>
              <a:ext uri="{FF2B5EF4-FFF2-40B4-BE49-F238E27FC236}">
                <a16:creationId xmlns:a16="http://schemas.microsoft.com/office/drawing/2014/main" id="{6E7F24E4-F4DB-EEE8-5C61-D1D08CD9E1B3}"/>
              </a:ext>
            </a:extLst>
          </p:cNvPr>
          <p:cNvPicPr>
            <a:picLocks noChangeAspect="1"/>
          </p:cNvPicPr>
          <p:nvPr/>
        </p:nvPicPr>
        <p:blipFill>
          <a:blip r:embed="rId4"/>
          <a:stretch>
            <a:fillRect/>
          </a:stretch>
        </p:blipFill>
        <p:spPr>
          <a:xfrm>
            <a:off x="6245677" y="73144"/>
            <a:ext cx="995488" cy="1288604"/>
          </a:xfrm>
          <a:prstGeom prst="rect">
            <a:avLst/>
          </a:prstGeom>
        </p:spPr>
      </p:pic>
      <p:sp>
        <p:nvSpPr>
          <p:cNvPr id="4" name="Rectangle 3">
            <a:extLst>
              <a:ext uri="{FF2B5EF4-FFF2-40B4-BE49-F238E27FC236}">
                <a16:creationId xmlns:a16="http://schemas.microsoft.com/office/drawing/2014/main" id="{506AB81F-1D6A-1F38-F330-C4C013CAFF47}"/>
              </a:ext>
            </a:extLst>
          </p:cNvPr>
          <p:cNvSpPr/>
          <p:nvPr/>
        </p:nvSpPr>
        <p:spPr>
          <a:xfrm>
            <a:off x="5666014" y="2463278"/>
            <a:ext cx="1819793" cy="4039044"/>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600" b="1" u="sng" dirty="0"/>
              <a:t>ASTERIA</a:t>
            </a:r>
          </a:p>
          <a:p>
            <a:pPr algn="ctr"/>
            <a:endParaRPr lang="en-GB" sz="1600" b="1" u="sng" dirty="0"/>
          </a:p>
          <a:p>
            <a:pPr algn="ctr"/>
            <a:endParaRPr lang="en-GB" sz="1600" b="1" dirty="0"/>
          </a:p>
          <a:p>
            <a:r>
              <a:rPr lang="en-GB" sz="1600" b="1" u="sng" dirty="0"/>
              <a:t>Student Satellite Development</a:t>
            </a:r>
          </a:p>
          <a:p>
            <a:r>
              <a:rPr lang="en-GB" sz="1600" dirty="0"/>
              <a:t>Procurement Mechanism via Asteria website</a:t>
            </a:r>
          </a:p>
          <a:p>
            <a:r>
              <a:rPr lang="en-GB" sz="1600" dirty="0">
                <a:solidFill>
                  <a:schemeClr val="bg1"/>
                </a:solidFill>
              </a:rPr>
              <a:t>Website : </a:t>
            </a:r>
            <a:r>
              <a:rPr lang="en-GB" sz="1600" dirty="0">
                <a:solidFill>
                  <a:schemeClr val="bg1"/>
                </a:solidFill>
                <a:hlinkClick r:id="rId5">
                  <a:extLst>
                    <a:ext uri="{A12FA001-AC4F-418D-AE19-62706E023703}">
                      <ahyp:hlinkClr xmlns:ahyp="http://schemas.microsoft.com/office/drawing/2018/hyperlinkcolor" val="tx"/>
                    </a:ext>
                  </a:extLst>
                </a:hlinkClick>
              </a:rPr>
              <a:t>https://www.asteria-space.com/</a:t>
            </a:r>
            <a:r>
              <a:rPr lang="en-GB" sz="1600" dirty="0">
                <a:solidFill>
                  <a:schemeClr val="bg1"/>
                </a:solidFill>
              </a:rPr>
              <a:t> </a:t>
            </a:r>
          </a:p>
        </p:txBody>
      </p:sp>
      <p:sp>
        <p:nvSpPr>
          <p:cNvPr id="5" name="Rectangle 4">
            <a:extLst>
              <a:ext uri="{FF2B5EF4-FFF2-40B4-BE49-F238E27FC236}">
                <a16:creationId xmlns:a16="http://schemas.microsoft.com/office/drawing/2014/main" id="{C19189D3-61C7-3E26-E3B5-F5ECE2D58AE3}"/>
              </a:ext>
            </a:extLst>
          </p:cNvPr>
          <p:cNvSpPr/>
          <p:nvPr/>
        </p:nvSpPr>
        <p:spPr>
          <a:xfrm>
            <a:off x="9537576" y="2463278"/>
            <a:ext cx="1737583" cy="40512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u="sng"/>
              <a:t>ISTARI</a:t>
            </a:r>
          </a:p>
          <a:p>
            <a:pPr algn="ctr"/>
            <a:endParaRPr lang="en-GB" sz="1600" b="1"/>
          </a:p>
          <a:p>
            <a:r>
              <a:rPr lang="en-GB" sz="1600" b="1" u="sng"/>
              <a:t>Programme Delivery of Defence Satellites </a:t>
            </a:r>
          </a:p>
          <a:p>
            <a:r>
              <a:rPr lang="en-GB" sz="1600"/>
              <a:t>No clear procurement mechanisms</a:t>
            </a:r>
          </a:p>
          <a:p>
            <a:r>
              <a:rPr lang="en-GB" sz="1600">
                <a:solidFill>
                  <a:schemeClr val="bg1"/>
                </a:solidFill>
              </a:rPr>
              <a:t>No clear website</a:t>
            </a:r>
          </a:p>
        </p:txBody>
      </p:sp>
      <p:sp>
        <p:nvSpPr>
          <p:cNvPr id="6" name="Rectangle 5">
            <a:extLst>
              <a:ext uri="{FF2B5EF4-FFF2-40B4-BE49-F238E27FC236}">
                <a16:creationId xmlns:a16="http://schemas.microsoft.com/office/drawing/2014/main" id="{AE38FF30-D42C-6A68-74EE-79CD23F66E76}"/>
              </a:ext>
            </a:extLst>
          </p:cNvPr>
          <p:cNvSpPr/>
          <p:nvPr/>
        </p:nvSpPr>
        <p:spPr>
          <a:xfrm>
            <a:off x="7567527" y="2435400"/>
            <a:ext cx="1821216" cy="40698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b="1" u="sng"/>
          </a:p>
          <a:p>
            <a:pPr algn="ctr"/>
            <a:r>
              <a:rPr lang="en-GB" sz="1600" b="1" u="sng"/>
              <a:t>SKYNET</a:t>
            </a:r>
          </a:p>
          <a:p>
            <a:pPr algn="ctr"/>
            <a:endParaRPr lang="en-GB" sz="1600" b="1" u="sng"/>
          </a:p>
          <a:p>
            <a:r>
              <a:rPr lang="en-GB" sz="1600" b="1" u="sng"/>
              <a:t>MOD’s Satellite Communications Capability</a:t>
            </a:r>
          </a:p>
          <a:p>
            <a:r>
              <a:rPr lang="en-GB" sz="1600"/>
              <a:t>Procurement Mechanism via SKEC Programme</a:t>
            </a:r>
          </a:p>
          <a:p>
            <a:r>
              <a:rPr lang="en-GB" sz="1600">
                <a:solidFill>
                  <a:schemeClr val="bg1"/>
                </a:solidFill>
              </a:rPr>
              <a:t>Website: </a:t>
            </a:r>
            <a:r>
              <a:rPr lang="en-GB" sz="1600">
                <a:solidFill>
                  <a:schemeClr val="bg1"/>
                </a:solidFill>
                <a:hlinkClick r:id="rId6">
                  <a:extLst>
                    <a:ext uri="{A12FA001-AC4F-418D-AE19-62706E023703}">
                      <ahyp:hlinkClr xmlns:ahyp="http://schemas.microsoft.com/office/drawing/2018/hyperlinkcolor" val="tx"/>
                    </a:ext>
                  </a:extLst>
                </a:hlinkClick>
              </a:rPr>
              <a:t>SKYNET 6 - GOV.UK</a:t>
            </a:r>
            <a:endParaRPr lang="en-GB" sz="1600">
              <a:solidFill>
                <a:schemeClr val="bg1"/>
              </a:solidFill>
            </a:endParaRPr>
          </a:p>
          <a:p>
            <a:r>
              <a:rPr lang="en-GB" sz="1600">
                <a:solidFill>
                  <a:schemeClr val="bg1"/>
                </a:solidFill>
              </a:rPr>
              <a:t>Website : </a:t>
            </a:r>
            <a:r>
              <a:rPr lang="en-GB" sz="1600">
                <a:solidFill>
                  <a:schemeClr val="bg1"/>
                </a:solidFill>
                <a:hlinkClick r:id="rId7">
                  <a:extLst>
                    <a:ext uri="{A12FA001-AC4F-418D-AE19-62706E023703}">
                      <ahyp:hlinkClr xmlns:ahyp="http://schemas.microsoft.com/office/drawing/2018/hyperlinkcolor" val="tx"/>
                    </a:ext>
                  </a:extLst>
                </a:hlinkClick>
              </a:rPr>
              <a:t>SKYNET 6 Enduring Capability (SKEC) Programme - GOV.UK</a:t>
            </a:r>
            <a:endParaRPr lang="en-GB" sz="1600">
              <a:solidFill>
                <a:schemeClr val="bg1"/>
              </a:solidFill>
            </a:endParaRPr>
          </a:p>
        </p:txBody>
      </p:sp>
    </p:spTree>
    <p:extLst>
      <p:ext uri="{BB962C8B-B14F-4D97-AF65-F5344CB8AC3E}">
        <p14:creationId xmlns:p14="http://schemas.microsoft.com/office/powerpoint/2010/main" val="46041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3810000" y="282509"/>
            <a:ext cx="3186793" cy="922566"/>
          </a:xfrm>
        </p:spPr>
        <p:txBody>
          <a:bodyPr/>
          <a:lstStyle/>
          <a:p>
            <a:r>
              <a:rPr lang="en-GB"/>
              <a:t>Royal Navy</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a:solidFill>
                  <a:schemeClr val="bg1"/>
                </a:solidFill>
              </a:rPr>
              <a:t>Maritime Capability</a:t>
            </a:r>
          </a:p>
          <a:p>
            <a:pPr algn="ctr"/>
            <a:r>
              <a:rPr lang="en-GB">
                <a:solidFill>
                  <a:schemeClr val="bg1"/>
                </a:solidFill>
              </a:rPr>
              <a:t>Above and Below Surface Systems</a:t>
            </a:r>
          </a:p>
          <a:p>
            <a:pPr algn="ctr"/>
            <a:r>
              <a:rPr lang="en-GB">
                <a:solidFill>
                  <a:schemeClr val="bg1"/>
                </a:solidFill>
              </a:rPr>
              <a:t>Uncrewed Systems</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6417129" y="2361550"/>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b="1" u="sng"/>
              <a:t>NAVY X</a:t>
            </a:r>
          </a:p>
          <a:p>
            <a:pPr algn="ctr"/>
            <a:endParaRPr lang="en-GB" b="1" u="sng"/>
          </a:p>
          <a:p>
            <a:pPr algn="ctr"/>
            <a:endParaRPr lang="en-GB" b="1"/>
          </a:p>
          <a:p>
            <a:r>
              <a:rPr lang="en-GB" b="1" u="sng"/>
              <a:t>Autonomy and Lethality</a:t>
            </a:r>
          </a:p>
          <a:p>
            <a:r>
              <a:rPr lang="en-GB"/>
              <a:t>No clear procurement mechanisms</a:t>
            </a:r>
          </a:p>
          <a:p>
            <a:r>
              <a:rPr lang="en-GB">
                <a:solidFill>
                  <a:schemeClr val="bg1"/>
                </a:solidFill>
              </a:rPr>
              <a:t>Website:</a:t>
            </a:r>
            <a:r>
              <a:rPr lang="en-GB">
                <a:solidFill>
                  <a:schemeClr val="bg1">
                    <a:lumMod val="95000"/>
                  </a:schemeClr>
                </a:solidFill>
              </a:rPr>
              <a:t> </a:t>
            </a:r>
            <a:r>
              <a:rPr lang="en-GB">
                <a:solidFill>
                  <a:schemeClr val="bg1">
                    <a:lumMod val="95000"/>
                  </a:schemeClr>
                </a:solidFill>
                <a:hlinkClick r:id="rId2">
                  <a:extLst>
                    <a:ext uri="{A12FA001-AC4F-418D-AE19-62706E023703}">
                      <ahyp:hlinkClr xmlns:ahyp="http://schemas.microsoft.com/office/drawing/2018/hyperlinkcolor" val="tx"/>
                    </a:ext>
                  </a:extLst>
                </a:hlinkClick>
              </a:rPr>
              <a:t> Navy X</a:t>
            </a: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pic>
        <p:nvPicPr>
          <p:cNvPr id="3" name="Picture 2" descr="A flag with red cross and white text&#10;&#10;Description automatically generated">
            <a:extLst>
              <a:ext uri="{FF2B5EF4-FFF2-40B4-BE49-F238E27FC236}">
                <a16:creationId xmlns:a16="http://schemas.microsoft.com/office/drawing/2014/main" id="{6B8EF2ED-AE11-251E-C5DB-BD2B499F19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105" y="130887"/>
            <a:ext cx="1012370" cy="1225811"/>
          </a:xfrm>
          <a:prstGeom prst="rect">
            <a:avLst/>
          </a:prstGeom>
        </p:spPr>
      </p:pic>
    </p:spTree>
    <p:extLst>
      <p:ext uri="{BB962C8B-B14F-4D97-AF65-F5344CB8AC3E}">
        <p14:creationId xmlns:p14="http://schemas.microsoft.com/office/powerpoint/2010/main" val="387292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D500C4-F078-FFAF-8233-616536C35064}"/>
              </a:ext>
            </a:extLst>
          </p:cNvPr>
          <p:cNvSpPr/>
          <p:nvPr/>
        </p:nvSpPr>
        <p:spPr>
          <a:xfrm>
            <a:off x="408214" y="1500421"/>
            <a:ext cx="3616780" cy="52081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09DEB6C3-D5ED-A33A-977C-9337FC493DCC}"/>
              </a:ext>
            </a:extLst>
          </p:cNvPr>
          <p:cNvSpPr/>
          <p:nvPr/>
        </p:nvSpPr>
        <p:spPr>
          <a:xfrm>
            <a:off x="4180114" y="1500421"/>
            <a:ext cx="7405007" cy="5208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a:extLst>
              <a:ext uri="{FF2B5EF4-FFF2-40B4-BE49-F238E27FC236}">
                <a16:creationId xmlns:a16="http://schemas.microsoft.com/office/drawing/2014/main" id="{CCE03175-BE90-CBF9-8B30-08D920C96F9E}"/>
              </a:ext>
            </a:extLst>
          </p:cNvPr>
          <p:cNvSpPr>
            <a:spLocks noGrp="1"/>
          </p:cNvSpPr>
          <p:nvPr>
            <p:ph type="title"/>
          </p:nvPr>
        </p:nvSpPr>
        <p:spPr>
          <a:xfrm>
            <a:off x="4357009" y="322192"/>
            <a:ext cx="1953984" cy="922566"/>
          </a:xfrm>
        </p:spPr>
        <p:txBody>
          <a:bodyPr/>
          <a:lstStyle/>
          <a:p>
            <a:r>
              <a:rPr lang="en-GB"/>
              <a:t>D&amp;ES</a:t>
            </a:r>
          </a:p>
        </p:txBody>
      </p:sp>
      <p:sp>
        <p:nvSpPr>
          <p:cNvPr id="7" name="Rectangle 6">
            <a:extLst>
              <a:ext uri="{FF2B5EF4-FFF2-40B4-BE49-F238E27FC236}">
                <a16:creationId xmlns:a16="http://schemas.microsoft.com/office/drawing/2014/main" id="{A3715F8D-9E7E-2A82-303C-76F01C66A0B1}"/>
              </a:ext>
            </a:extLst>
          </p:cNvPr>
          <p:cNvSpPr/>
          <p:nvPr/>
        </p:nvSpPr>
        <p:spPr>
          <a:xfrm>
            <a:off x="606879" y="2438785"/>
            <a:ext cx="3186793" cy="398417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solidFill>
                <a:schemeClr val="bg1"/>
              </a:solidFill>
            </a:endParaRPr>
          </a:p>
          <a:p>
            <a:pPr algn="ctr"/>
            <a:r>
              <a:rPr lang="en-GB">
                <a:solidFill>
                  <a:schemeClr val="bg1"/>
                </a:solidFill>
              </a:rPr>
              <a:t>Land, Air and Maritime Programmes</a:t>
            </a:r>
          </a:p>
          <a:p>
            <a:pPr algn="ctr"/>
            <a:r>
              <a:rPr lang="en-GB">
                <a:solidFill>
                  <a:schemeClr val="bg1"/>
                </a:solidFill>
              </a:rPr>
              <a:t>Defence Logistics</a:t>
            </a:r>
          </a:p>
          <a:p>
            <a:pPr algn="ctr"/>
            <a:endParaRPr lang="en-GB"/>
          </a:p>
        </p:txBody>
      </p:sp>
      <p:sp>
        <p:nvSpPr>
          <p:cNvPr id="8" name="Rectangle 7">
            <a:extLst>
              <a:ext uri="{FF2B5EF4-FFF2-40B4-BE49-F238E27FC236}">
                <a16:creationId xmlns:a16="http://schemas.microsoft.com/office/drawing/2014/main" id="{55D3DE12-8280-9AC2-4529-D19F8B0E7DE8}"/>
              </a:ext>
            </a:extLst>
          </p:cNvPr>
          <p:cNvSpPr/>
          <p:nvPr/>
        </p:nvSpPr>
        <p:spPr>
          <a:xfrm>
            <a:off x="4423682" y="2438786"/>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FUTURE CAPABILITY INNOVATION</a:t>
            </a:r>
          </a:p>
          <a:p>
            <a:pPr algn="ctr"/>
            <a:endParaRPr lang="en-GB" b="1" u="sng"/>
          </a:p>
          <a:p>
            <a:pPr algn="ctr"/>
            <a:endParaRPr lang="en-GB" b="1"/>
          </a:p>
          <a:p>
            <a:r>
              <a:rPr lang="en-GB" b="1" u="sng"/>
              <a:t>Futures Lab</a:t>
            </a:r>
          </a:p>
          <a:p>
            <a:r>
              <a:rPr lang="en-GB"/>
              <a:t>No clear procurement mechanisms </a:t>
            </a:r>
          </a:p>
          <a:p>
            <a:r>
              <a:rPr lang="en-GB">
                <a:solidFill>
                  <a:schemeClr val="bg1"/>
                </a:solidFill>
              </a:rPr>
              <a:t>Website: </a:t>
            </a:r>
            <a:r>
              <a:rPr lang="en-GB">
                <a:solidFill>
                  <a:schemeClr val="bg1"/>
                </a:solidFill>
                <a:hlinkClick r:id="rId2">
                  <a:extLst>
                    <a:ext uri="{A12FA001-AC4F-418D-AE19-62706E023703}">
                      <ahyp:hlinkClr xmlns:ahyp="http://schemas.microsoft.com/office/drawing/2018/hyperlinkcolor" val="tx"/>
                    </a:ext>
                  </a:extLst>
                </a:hlinkClick>
              </a:rPr>
              <a:t>Future Capability Group - Defence Equipment &amp; Support (mod.uk)</a:t>
            </a:r>
            <a:endParaRPr lang="en-GB">
              <a:solidFill>
                <a:schemeClr val="bg1"/>
              </a:solidFill>
            </a:endParaRPr>
          </a:p>
          <a:p>
            <a:r>
              <a:rPr lang="en-GB">
                <a:solidFill>
                  <a:schemeClr val="bg1"/>
                </a:solidFill>
              </a:rPr>
              <a:t>Website :</a:t>
            </a:r>
            <a:r>
              <a:rPr lang="en-GB">
                <a:solidFill>
                  <a:schemeClr val="bg1"/>
                </a:solidFill>
                <a:hlinkClick r:id="rId3">
                  <a:extLst>
                    <a:ext uri="{A12FA001-AC4F-418D-AE19-62706E023703}">
                      <ahyp:hlinkClr xmlns:ahyp="http://schemas.microsoft.com/office/drawing/2018/hyperlinkcolor" val="tx"/>
                    </a:ext>
                  </a:extLst>
                </a:hlinkClick>
              </a:rPr>
              <a:t>DE&amp;S Futures Lab - helping to drive projects forward - Defence Equipment &amp; Support (mod.uk)</a:t>
            </a:r>
            <a:endParaRPr lang="en-GB">
              <a:solidFill>
                <a:schemeClr val="bg1"/>
              </a:solidFill>
            </a:endParaRPr>
          </a:p>
        </p:txBody>
      </p:sp>
      <p:sp>
        <p:nvSpPr>
          <p:cNvPr id="9" name="Rectangle 8">
            <a:extLst>
              <a:ext uri="{FF2B5EF4-FFF2-40B4-BE49-F238E27FC236}">
                <a16:creationId xmlns:a16="http://schemas.microsoft.com/office/drawing/2014/main" id="{43579D2E-AD03-629B-72A1-E377493ECA04}"/>
              </a:ext>
            </a:extLst>
          </p:cNvPr>
          <p:cNvSpPr/>
          <p:nvPr/>
        </p:nvSpPr>
        <p:spPr>
          <a:xfrm>
            <a:off x="8167007" y="2438785"/>
            <a:ext cx="3186793" cy="39841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u="sng"/>
              <a:t>PROJECT DELIVERY TEAMS</a:t>
            </a:r>
          </a:p>
          <a:p>
            <a:endParaRPr lang="en-GB" b="1"/>
          </a:p>
          <a:p>
            <a:endParaRPr lang="en-GB" b="1"/>
          </a:p>
          <a:p>
            <a:endParaRPr lang="en-GB" b="1"/>
          </a:p>
          <a:p>
            <a:r>
              <a:rPr lang="en-GB" b="1" u="sng"/>
              <a:t>All Projects/Programmes</a:t>
            </a:r>
          </a:p>
          <a:p>
            <a:r>
              <a:rPr lang="en-GB"/>
              <a:t>Procurement Mechanism via Defence Sourcing Portal (DSP)</a:t>
            </a:r>
          </a:p>
          <a:p>
            <a:r>
              <a:rPr lang="en-GB">
                <a:solidFill>
                  <a:schemeClr val="bg1"/>
                </a:solidFill>
              </a:rPr>
              <a:t>Website: </a:t>
            </a:r>
            <a:r>
              <a:rPr lang="en-GB">
                <a:solidFill>
                  <a:schemeClr val="bg1"/>
                </a:solidFill>
                <a:hlinkClick r:id="rId4">
                  <a:extLst>
                    <a:ext uri="{A12FA001-AC4F-418D-AE19-62706E023703}">
                      <ahyp:hlinkClr xmlns:ahyp="http://schemas.microsoft.com/office/drawing/2018/hyperlinkcolor" val="tx"/>
                    </a:ext>
                  </a:extLst>
                </a:hlinkClick>
              </a:rPr>
              <a:t>Defence Sourcing Portal (DSP) (mod.uk)</a:t>
            </a:r>
            <a:endParaRPr lang="en-GB" b="1" u="sng">
              <a:solidFill>
                <a:schemeClr val="bg1"/>
              </a:solidFill>
            </a:endParaRPr>
          </a:p>
        </p:txBody>
      </p:sp>
      <p:sp>
        <p:nvSpPr>
          <p:cNvPr id="14" name="Title 1">
            <a:extLst>
              <a:ext uri="{FF2B5EF4-FFF2-40B4-BE49-F238E27FC236}">
                <a16:creationId xmlns:a16="http://schemas.microsoft.com/office/drawing/2014/main" id="{0CE82F80-327E-2B6B-1050-7940C047A739}"/>
              </a:ext>
            </a:extLst>
          </p:cNvPr>
          <p:cNvSpPr txBox="1">
            <a:spLocks/>
          </p:cNvSpPr>
          <p:nvPr/>
        </p:nvSpPr>
        <p:spPr>
          <a:xfrm>
            <a:off x="6417130" y="1438984"/>
            <a:ext cx="3186793" cy="92256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Departments:</a:t>
            </a:r>
          </a:p>
        </p:txBody>
      </p:sp>
      <p:sp>
        <p:nvSpPr>
          <p:cNvPr id="18" name="Title 1">
            <a:extLst>
              <a:ext uri="{FF2B5EF4-FFF2-40B4-BE49-F238E27FC236}">
                <a16:creationId xmlns:a16="http://schemas.microsoft.com/office/drawing/2014/main" id="{9846BD06-E1C8-74C2-F912-31AE120E7CD1}"/>
              </a:ext>
            </a:extLst>
          </p:cNvPr>
          <p:cNvSpPr txBox="1">
            <a:spLocks/>
          </p:cNvSpPr>
          <p:nvPr/>
        </p:nvSpPr>
        <p:spPr>
          <a:xfrm>
            <a:off x="623207" y="1575055"/>
            <a:ext cx="3186793" cy="922566"/>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Areas of Capability Interest:</a:t>
            </a:r>
          </a:p>
        </p:txBody>
      </p:sp>
      <p:pic>
        <p:nvPicPr>
          <p:cNvPr id="3" name="Picture 2" descr="A purple triangle with black text&#10;&#10;Description automatically generated">
            <a:extLst>
              <a:ext uri="{FF2B5EF4-FFF2-40B4-BE49-F238E27FC236}">
                <a16:creationId xmlns:a16="http://schemas.microsoft.com/office/drawing/2014/main" id="{F6FB9C6F-E583-83B0-E2F8-D4B07DB40C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9236" y="299382"/>
            <a:ext cx="1495231" cy="856643"/>
          </a:xfrm>
          <a:prstGeom prst="rect">
            <a:avLst/>
          </a:prstGeom>
        </p:spPr>
      </p:pic>
    </p:spTree>
    <p:extLst>
      <p:ext uri="{BB962C8B-B14F-4D97-AF65-F5344CB8AC3E}">
        <p14:creationId xmlns:p14="http://schemas.microsoft.com/office/powerpoint/2010/main" val="1656215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03D75C93A2CA4688C668602DDE57BE" ma:contentTypeVersion="4" ma:contentTypeDescription="Create a new document." ma:contentTypeScope="" ma:versionID="09e57c38a28c615c741a89b7c420ba61">
  <xsd:schema xmlns:xsd="http://www.w3.org/2001/XMLSchema" xmlns:xs="http://www.w3.org/2001/XMLSchema" xmlns:p="http://schemas.microsoft.com/office/2006/metadata/properties" xmlns:ns2="bd58c705-009d-482a-9375-f299a76c40e0" targetNamespace="http://schemas.microsoft.com/office/2006/metadata/properties" ma:root="true" ma:fieldsID="09a98914fef2ca3fac607b7417600ef8" ns2:_="">
    <xsd:import namespace="bd58c705-009d-482a-9375-f299a76c40e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8c705-009d-482a-9375-f299a76c40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77A630-240E-4A5C-89B4-C839669A547C}">
  <ds:schemaRefs>
    <ds:schemaRef ds:uri="http://schemas.microsoft.com/sharepoint/v3/contenttype/forms"/>
  </ds:schemaRefs>
</ds:datastoreItem>
</file>

<file path=customXml/itemProps2.xml><?xml version="1.0" encoding="utf-8"?>
<ds:datastoreItem xmlns:ds="http://schemas.openxmlformats.org/officeDocument/2006/customXml" ds:itemID="{245120AD-FCB0-4F1D-A9B3-2B42B358F069}">
  <ds:schemaRefs>
    <ds:schemaRef ds:uri="http://schemas.microsoft.com/office/2006/documentManagement/types"/>
    <ds:schemaRef ds:uri="http://schemas.microsoft.com/office/2006/metadata/properties"/>
    <ds:schemaRef ds:uri="bd58c705-009d-482a-9375-f299a76c40e0"/>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E4376FB8-1118-4B84-897B-702994ADB844}">
  <ds:schemaRefs>
    <ds:schemaRef ds:uri="bd58c705-009d-482a-9375-f299a76c40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1533</Words>
  <Application>Microsoft Office PowerPoint</Application>
  <PresentationFormat>Widescreen</PresentationFormat>
  <Paragraphs>372</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AkzidenzGrotesk</vt:lpstr>
      <vt:lpstr>Aptos</vt:lpstr>
      <vt:lpstr>Aptos Display</vt:lpstr>
      <vt:lpstr>Arial</vt:lpstr>
      <vt:lpstr>Barlow Medium</vt:lpstr>
      <vt:lpstr>Calibri</vt:lpstr>
      <vt:lpstr>Roboto</vt:lpstr>
      <vt:lpstr>Times New Roman</vt:lpstr>
      <vt:lpstr>Office Theme</vt:lpstr>
      <vt:lpstr>PowerPoint Presentation</vt:lpstr>
      <vt:lpstr>PowerPoint Presentation</vt:lpstr>
      <vt:lpstr>PowerPoint Presentation</vt:lpstr>
      <vt:lpstr>British Army</vt:lpstr>
      <vt:lpstr>Royal Air Force</vt:lpstr>
      <vt:lpstr>Strategic Command</vt:lpstr>
      <vt:lpstr>Space</vt:lpstr>
      <vt:lpstr>Royal Navy</vt:lpstr>
      <vt:lpstr>D&amp;ES</vt:lpstr>
      <vt:lpstr>DSTL</vt:lpstr>
      <vt:lpstr>MOD</vt:lpstr>
      <vt:lpstr>Defence Digital</vt:lpstr>
      <vt:lpstr>International</vt:lpstr>
      <vt:lpstr>Non-Gov</vt:lpstr>
      <vt:lpstr>Security</vt:lpstr>
      <vt:lpstr>Other Gov</vt:lpstr>
      <vt:lpstr>Other Gov</vt:lpstr>
      <vt:lpstr>Trade and Support Organisations</vt:lpstr>
      <vt:lpstr>Further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Sloan</dc:creator>
  <cp:lastModifiedBy>Oppong Gabrill</cp:lastModifiedBy>
  <cp:revision>1</cp:revision>
  <dcterms:created xsi:type="dcterms:W3CDTF">2024-04-10T08:18:24Z</dcterms:created>
  <dcterms:modified xsi:type="dcterms:W3CDTF">2025-04-29T13:46:45Z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0x0101001A03D75C93A2CA4688C668602DDE57BE</vt:lpwstr>
  </property>
</Properties>
</file>